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7" r:id="rId4"/>
  </p:sldMasterIdLst>
  <p:notesMasterIdLst>
    <p:notesMasterId r:id="rId36"/>
  </p:notesMasterIdLst>
  <p:handoutMasterIdLst>
    <p:handoutMasterId r:id="rId37"/>
  </p:handoutMasterIdLst>
  <p:sldIdLst>
    <p:sldId id="256" r:id="rId5"/>
    <p:sldId id="258" r:id="rId6"/>
    <p:sldId id="844" r:id="rId7"/>
    <p:sldId id="815" r:id="rId8"/>
    <p:sldId id="848" r:id="rId9"/>
    <p:sldId id="849" r:id="rId10"/>
    <p:sldId id="850" r:id="rId11"/>
    <p:sldId id="851" r:id="rId12"/>
    <p:sldId id="852" r:id="rId13"/>
    <p:sldId id="853" r:id="rId14"/>
    <p:sldId id="854" r:id="rId15"/>
    <p:sldId id="856" r:id="rId16"/>
    <p:sldId id="867" r:id="rId17"/>
    <p:sldId id="857" r:id="rId18"/>
    <p:sldId id="858" r:id="rId19"/>
    <p:sldId id="859" r:id="rId20"/>
    <p:sldId id="847" r:id="rId21"/>
    <p:sldId id="860" r:id="rId22"/>
    <p:sldId id="869" r:id="rId23"/>
    <p:sldId id="861" r:id="rId24"/>
    <p:sldId id="862" r:id="rId25"/>
    <p:sldId id="864" r:id="rId26"/>
    <p:sldId id="865" r:id="rId27"/>
    <p:sldId id="866" r:id="rId28"/>
    <p:sldId id="870" r:id="rId29"/>
    <p:sldId id="320" r:id="rId30"/>
    <p:sldId id="868" r:id="rId31"/>
    <p:sldId id="325" r:id="rId32"/>
    <p:sldId id="871" r:id="rId33"/>
    <p:sldId id="781" r:id="rId34"/>
    <p:sldId id="269" r:id="rId35"/>
  </p:sldIdLst>
  <p:sldSz cx="9144000" cy="5143500" type="screen16x9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ltran" id="{4EC29510-1A12-4CF5-8C5B-CA46C024800B}">
          <p14:sldIdLst>
            <p14:sldId id="256"/>
            <p14:sldId id="258"/>
            <p14:sldId id="844"/>
            <p14:sldId id="815"/>
            <p14:sldId id="848"/>
            <p14:sldId id="849"/>
            <p14:sldId id="850"/>
            <p14:sldId id="851"/>
            <p14:sldId id="852"/>
            <p14:sldId id="853"/>
            <p14:sldId id="854"/>
            <p14:sldId id="856"/>
            <p14:sldId id="867"/>
            <p14:sldId id="857"/>
            <p14:sldId id="858"/>
            <p14:sldId id="859"/>
            <p14:sldId id="847"/>
            <p14:sldId id="860"/>
            <p14:sldId id="869"/>
            <p14:sldId id="861"/>
            <p14:sldId id="862"/>
            <p14:sldId id="864"/>
            <p14:sldId id="865"/>
            <p14:sldId id="866"/>
            <p14:sldId id="870"/>
            <p14:sldId id="320"/>
            <p14:sldId id="868"/>
            <p14:sldId id="325"/>
            <p14:sldId id="871"/>
            <p14:sldId id="781"/>
            <p14:sldId id="269"/>
          </p14:sldIdLst>
        </p14:section>
        <p14:section name="How to use" id="{E45D6C2F-3BD1-4295-AEEC-F6C1304FCA3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259">
          <p15:clr>
            <a:srgbClr val="A4A3A4"/>
          </p15:clr>
        </p15:guide>
        <p15:guide id="3" orient="horz" pos="1166">
          <p15:clr>
            <a:srgbClr val="A4A3A4"/>
          </p15:clr>
        </p15:guide>
        <p15:guide id="4" orient="horz" pos="821">
          <p15:clr>
            <a:srgbClr val="A4A3A4"/>
          </p15:clr>
        </p15:guide>
        <p15:guide id="5" orient="horz" pos="2777">
          <p15:clr>
            <a:srgbClr val="A4A3A4"/>
          </p15:clr>
        </p15:guide>
        <p15:guide id="6" orient="horz" pos="3026">
          <p15:clr>
            <a:srgbClr val="A4A3A4"/>
          </p15:clr>
        </p15:guide>
        <p15:guide id="7" orient="horz" pos="1869">
          <p15:clr>
            <a:srgbClr val="A4A3A4"/>
          </p15:clr>
        </p15:guide>
        <p15:guide id="8" orient="horz" pos="191">
          <p15:clr>
            <a:srgbClr val="A4A3A4"/>
          </p15:clr>
        </p15:guide>
        <p15:guide id="9" orient="horz" pos="531">
          <p15:clr>
            <a:srgbClr val="A4A3A4"/>
          </p15:clr>
        </p15:guide>
        <p15:guide id="10" orient="horz" pos="2198">
          <p15:clr>
            <a:srgbClr val="A4A3A4"/>
          </p15:clr>
        </p15:guide>
        <p15:guide id="11" orient="horz" pos="3009">
          <p15:clr>
            <a:srgbClr val="A4A3A4"/>
          </p15:clr>
        </p15:guide>
        <p15:guide id="12" pos="2880">
          <p15:clr>
            <a:srgbClr val="A4A3A4"/>
          </p15:clr>
        </p15:guide>
        <p15:guide id="13" pos="567">
          <p15:clr>
            <a:srgbClr val="A4A3A4"/>
          </p15:clr>
        </p15:guide>
        <p15:guide id="14" pos="5193">
          <p15:clr>
            <a:srgbClr val="A4A3A4"/>
          </p15:clr>
        </p15:guide>
        <p15:guide id="15" pos="5534">
          <p15:clr>
            <a:srgbClr val="A4A3A4"/>
          </p15:clr>
        </p15:guide>
        <p15:guide id="16" pos="226">
          <p15:clr>
            <a:srgbClr val="A4A3A4"/>
          </p15:clr>
        </p15:guide>
        <p15:guide id="17" pos="72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D1E"/>
    <a:srgbClr val="E63241"/>
    <a:srgbClr val="DCDC00"/>
    <a:srgbClr val="5F8291"/>
    <a:srgbClr val="EAEAEA"/>
    <a:srgbClr val="E12364"/>
    <a:srgbClr val="464B69"/>
    <a:srgbClr val="5F509B"/>
    <a:srgbClr val="00B4B9"/>
    <a:srgbClr val="EB5F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216" autoAdjust="0"/>
    <p:restoredTop sz="95867" autoAdjust="0"/>
  </p:normalViewPr>
  <p:slideViewPr>
    <p:cSldViewPr showGuides="1">
      <p:cViewPr varScale="1">
        <p:scale>
          <a:sx n="144" d="100"/>
          <a:sy n="144" d="100"/>
        </p:scale>
        <p:origin x="224" y="184"/>
      </p:cViewPr>
      <p:guideLst>
        <p:guide orient="horz" pos="1620"/>
        <p:guide orient="horz" pos="259"/>
        <p:guide orient="horz" pos="1166"/>
        <p:guide orient="horz" pos="821"/>
        <p:guide orient="horz" pos="2777"/>
        <p:guide orient="horz" pos="3026"/>
        <p:guide orient="horz" pos="1869"/>
        <p:guide orient="horz" pos="191"/>
        <p:guide orient="horz" pos="531"/>
        <p:guide orient="horz" pos="2198"/>
        <p:guide orient="horz" pos="3009"/>
        <p:guide pos="2880"/>
        <p:guide pos="567"/>
        <p:guide pos="5193"/>
        <p:guide pos="5534"/>
        <p:guide pos="226"/>
        <p:guide pos="72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36"/>
    </p:cViewPr>
  </p:sorterViewPr>
  <p:notesViewPr>
    <p:cSldViewPr showGuides="1">
      <p:cViewPr varScale="1">
        <p:scale>
          <a:sx n="79" d="100"/>
          <a:sy n="79" d="100"/>
        </p:scale>
        <p:origin x="-315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72A03-8192-4C8E-851E-DA871DEC8922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E02B30-12CB-41F2-81B0-A9C2A6B11C9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68539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680E798-53FF-4C51-A981-953463752515}" type="datetimeFigureOut">
              <a:rPr lang="fr-FR" smtClean="0"/>
              <a:pPr/>
              <a:t>05/05/2021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1B06CD8F-B7ED-4A05-9FB1-A01CC0EF02CC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662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6" y="3127188"/>
            <a:ext cx="8426449" cy="576000"/>
          </a:xfrm>
        </p:spPr>
        <p:txBody>
          <a:bodyPr/>
          <a:lstStyle>
            <a:lvl1pPr marL="0" indent="0" algn="ctr">
              <a:buNone/>
              <a:defRPr sz="15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00.00.2017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999" y="403199"/>
            <a:ext cx="8427600" cy="2538000"/>
          </a:xfrm>
        </p:spPr>
        <p:txBody>
          <a:bodyPr anchor="b" anchorCtr="0"/>
          <a:lstStyle>
            <a:lvl1pPr marL="0" indent="0">
              <a:lnSpc>
                <a:spcPct val="95000"/>
              </a:lnSpc>
              <a:buFont typeface="Arial" panose="020B0604020202020204" pitchFamily="34" charset="0"/>
              <a:buNone/>
              <a:defRPr sz="3000">
                <a:solidFill>
                  <a:schemeClr val="bg1"/>
                </a:solidFill>
              </a:defRPr>
            </a:lvl1pPr>
            <a:lvl2pPr marL="0" indent="0">
              <a:lnSpc>
                <a:spcPct val="95000"/>
              </a:lnSpc>
              <a:buNone/>
              <a:defRPr sz="25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Title</a:t>
            </a:r>
          </a:p>
          <a:p>
            <a:pPr lvl="1"/>
            <a:r>
              <a:rPr lang="en-US" noProof="0" dirty="0"/>
              <a:t>Subtitle</a:t>
            </a:r>
          </a:p>
        </p:txBody>
      </p:sp>
      <p:pic>
        <p:nvPicPr>
          <p:cNvPr id="11" name="Image 10" descr="Une image contenant dessin&#10;&#10;Description générée automatiquement">
            <a:extLst>
              <a:ext uri="{FF2B5EF4-FFF2-40B4-BE49-F238E27FC236}">
                <a16:creationId xmlns:a16="http://schemas.microsoft.com/office/drawing/2014/main" id="{19B53DAE-D1EA-47DC-B844-EF35A23177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950" y="4320000"/>
            <a:ext cx="1706864" cy="6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10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63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13" name="Image 1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F8EFE21F-E517-43AF-A947-8BCB89548B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4485601"/>
            <a:ext cx="1350000" cy="54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64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5415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5F82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13" name="Image 1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9D488EAA-52A6-488F-84FD-8390B80405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4485601"/>
            <a:ext cx="1350000" cy="54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928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38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DC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13" name="Image 1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769C7CB4-9E17-4BBC-A616-4B3AA9D7C2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4485601"/>
            <a:ext cx="1350000" cy="54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65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7506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FFCD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13" name="Image 1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CCA0AA55-4BA6-4A33-80D9-1FB54FBB8F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4485601"/>
            <a:ext cx="1350000" cy="54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84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7670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13" name="Image 1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A1CA6FFF-4100-4072-A3F1-7D41AE49D4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4485601"/>
            <a:ext cx="1350000" cy="54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633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1787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E63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13" name="Image 1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F9D8CAF3-6922-46E9-A62B-0FA3AEAF35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4485601"/>
            <a:ext cx="1350000" cy="54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339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5275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13" name="Image 1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AB7BED9D-258E-41C7-AD15-29316DBFAB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4485601"/>
            <a:ext cx="1350000" cy="54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50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214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13" name="Image 1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EB5D446C-A6B8-4F6C-B395-E2418A6C50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4485601"/>
            <a:ext cx="1350000" cy="54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989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 algn="l"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/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3466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58775" y="1851025"/>
            <a:ext cx="2700000" cy="2557463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  <p:sp>
        <p:nvSpPr>
          <p:cNvPr id="10" name="Espace réservé du texte 5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221472" y="1851025"/>
            <a:ext cx="2700000" cy="2557463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  <p:sp>
        <p:nvSpPr>
          <p:cNvPr id="11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084168" y="1851025"/>
            <a:ext cx="2701057" cy="2557463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</p:spTree>
    <p:extLst>
      <p:ext uri="{BB962C8B-B14F-4D97-AF65-F5344CB8AC3E}">
        <p14:creationId xmlns:p14="http://schemas.microsoft.com/office/powerpoint/2010/main" val="2963419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&amp;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0"/>
            <a:ext cx="9144000" cy="2664000"/>
          </a:xfrm>
          <a:solidFill>
            <a:srgbClr val="FFCD1E"/>
          </a:solidFill>
          <a:ln>
            <a:solidFill>
              <a:schemeClr val="bg1">
                <a:alpha val="0"/>
              </a:schemeClr>
            </a:solidFill>
          </a:ln>
        </p:spPr>
        <p:txBody>
          <a:bodyPr/>
          <a:lstStyle>
            <a:lvl1pPr>
              <a:defRPr sz="100" baseline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 </a:t>
            </a:r>
          </a:p>
        </p:txBody>
      </p:sp>
      <p:sp>
        <p:nvSpPr>
          <p:cNvPr id="19" name="Espace réservé pour une image 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115616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20" name="Espace réservé pour une image  4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7121505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21" name="Espace réservé pour une image 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316794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22" name="Espace réservé pour une image  4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3517972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23" name="Espace réservé pour une image 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4719150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24" name="Espace réservé pour une image  4"/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5920328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4020478"/>
            <a:ext cx="8426449" cy="459484"/>
          </a:xfrm>
        </p:spPr>
        <p:txBody>
          <a:bodyPr/>
          <a:lstStyle>
            <a:lvl1pPr marL="0" indent="0" algn="ctr">
              <a:buNone/>
              <a:defRPr sz="1100" b="1">
                <a:solidFill>
                  <a:schemeClr val="accent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00.00.2017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dirty="0"/>
              <a:t>Date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21" hasCustomPrompt="1"/>
          </p:nvPr>
        </p:nvSpPr>
        <p:spPr>
          <a:xfrm>
            <a:off x="360000" y="2678400"/>
            <a:ext cx="8427600" cy="1184400"/>
          </a:xfrm>
        </p:spPr>
        <p:txBody>
          <a:bodyPr anchor="b" anchorCtr="0"/>
          <a:lstStyle>
            <a:lvl1pPr marL="0" indent="0">
              <a:lnSpc>
                <a:spcPct val="95000"/>
              </a:lnSpc>
              <a:buFont typeface="Arial" panose="020B0604020202020204" pitchFamily="34" charset="0"/>
              <a:buNone/>
              <a:defRPr sz="2170"/>
            </a:lvl1pPr>
            <a:lvl2pPr marL="0" indent="0">
              <a:lnSpc>
                <a:spcPct val="95000"/>
              </a:lnSpc>
              <a:buNone/>
              <a:defRPr sz="1600"/>
            </a:lvl2pPr>
          </a:lstStyle>
          <a:p>
            <a:pPr lvl="0"/>
            <a:r>
              <a:rPr lang="en-US" noProof="0" dirty="0"/>
              <a:t>Title</a:t>
            </a:r>
          </a:p>
          <a:p>
            <a:pPr lvl="1"/>
            <a:r>
              <a:rPr lang="en-US" noProof="0" dirty="0"/>
              <a:t>Subtitle</a:t>
            </a:r>
          </a:p>
        </p:txBody>
      </p:sp>
      <p:pic>
        <p:nvPicPr>
          <p:cNvPr id="15" name="Image 14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8269E9BE-26C9-49FA-A67B-842A083CB1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999" y="4320000"/>
            <a:ext cx="1620000" cy="68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356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51520" y="1563688"/>
            <a:ext cx="1800225" cy="28448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161283" y="0"/>
            <a:ext cx="1727200" cy="2628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4" name="Espace réservé pour une image  7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2161283" y="2839500"/>
            <a:ext cx="1728000" cy="2304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5" name="Espace réservé pour une image  7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995936" y="0"/>
            <a:ext cx="1727200" cy="2124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6" name="Espace réservé pour une image  7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3995936" y="2335500"/>
            <a:ext cx="1728000" cy="2808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7" name="Espace réservé pour une image  7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5830236" y="-3650"/>
            <a:ext cx="1727200" cy="2916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8" name="Espace réservé pour une image  7"/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5830236" y="3127500"/>
            <a:ext cx="1728000" cy="2016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9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20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21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35835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Espace réservé pour une image 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998462" y="864411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584325" y="1736148"/>
            <a:ext cx="1692275" cy="835602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4" name="Espace réservé pour une image 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140000" y="864411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725863" y="1736148"/>
            <a:ext cx="1692275" cy="835602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6" name="Espace réservé pour une image 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00192" y="864411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86055" y="1736148"/>
            <a:ext cx="1692275" cy="835602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358775" y="3291830"/>
            <a:ext cx="8426450" cy="1116658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5" name="Espace réservé pour une image  4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9144000" cy="2934000"/>
          </a:xfrm>
          <a:solidFill>
            <a:srgbClr val="EAEAEA"/>
          </a:solidFill>
        </p:spPr>
        <p:txBody>
          <a:bodyPr bIns="1548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 then </a:t>
            </a:r>
            <a:br>
              <a:rPr lang="en-US" noProof="0" dirty="0"/>
            </a:br>
            <a:r>
              <a:rPr lang="en-US" noProof="0" dirty="0"/>
              <a:t>place the visual into background position </a:t>
            </a:r>
            <a:br>
              <a:rPr lang="en-US" noProof="0" dirty="0"/>
            </a:br>
            <a:r>
              <a:rPr lang="en-US" noProof="0" dirty="0"/>
              <a:t>(Right click with the mouse / Send to back)</a:t>
            </a:r>
          </a:p>
        </p:txBody>
      </p:sp>
    </p:spTree>
    <p:extLst>
      <p:ext uri="{BB962C8B-B14F-4D97-AF65-F5344CB8AC3E}">
        <p14:creationId xmlns:p14="http://schemas.microsoft.com/office/powerpoint/2010/main" val="7635835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4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655378" y="3111810"/>
            <a:ext cx="936104" cy="828000"/>
          </a:xfrm>
          <a:prstGeom prst="callout2">
            <a:avLst>
              <a:gd name="adj1" fmla="val 43813"/>
              <a:gd name="adj2" fmla="val -10594"/>
              <a:gd name="adj3" fmla="val 43813"/>
              <a:gd name="adj4" fmla="val -42349"/>
              <a:gd name="adj5" fmla="val 3930"/>
              <a:gd name="adj6" fmla="val -74212"/>
            </a:avLst>
          </a:prstGeom>
          <a:ln>
            <a:solidFill>
              <a:schemeClr val="accent1"/>
            </a:solidFill>
          </a:ln>
        </p:spPr>
        <p:txBody>
          <a:bodyPr anchor="ctr" anchorCtr="0"/>
          <a:lstStyle>
            <a:lvl1pPr algn="l">
              <a:defRPr sz="1000" b="1">
                <a:solidFill>
                  <a:schemeClr val="accent1"/>
                </a:solidFill>
              </a:defRPr>
            </a:lvl1pPr>
            <a:lvl2pPr algn="l">
              <a:defRPr sz="1000" b="1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5" name="Espace réservé du texte 4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519772" y="3111810"/>
            <a:ext cx="936104" cy="828000"/>
          </a:xfrm>
          <a:prstGeom prst="callout2">
            <a:avLst>
              <a:gd name="adj1" fmla="val 44643"/>
              <a:gd name="adj2" fmla="val 114996"/>
              <a:gd name="adj3" fmla="val 44643"/>
              <a:gd name="adj4" fmla="val 145669"/>
              <a:gd name="adj5" fmla="val 3100"/>
              <a:gd name="adj6" fmla="val 176234"/>
            </a:avLst>
          </a:prstGeom>
          <a:ln>
            <a:solidFill>
              <a:schemeClr val="accent5"/>
            </a:solidFill>
          </a:ln>
        </p:spPr>
        <p:txBody>
          <a:bodyPr anchor="ctr" anchorCtr="0"/>
          <a:lstStyle>
            <a:lvl1pPr algn="r">
              <a:defRPr sz="1000" b="1">
                <a:solidFill>
                  <a:schemeClr val="accent5"/>
                </a:solidFill>
              </a:defRPr>
            </a:lvl1pPr>
            <a:lvl2pPr algn="r">
              <a:defRPr sz="1000" b="1">
                <a:solidFill>
                  <a:schemeClr val="accent5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0" name="Espace réservé du texte 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19773" y="1308429"/>
            <a:ext cx="936104" cy="828000"/>
          </a:xfrm>
          <a:prstGeom prst="callout2">
            <a:avLst>
              <a:gd name="adj1" fmla="val 48795"/>
              <a:gd name="adj2" fmla="val 112793"/>
              <a:gd name="adj3" fmla="val 48795"/>
              <a:gd name="adj4" fmla="val 145669"/>
              <a:gd name="adj5" fmla="val 85303"/>
              <a:gd name="adj6" fmla="val 178437"/>
            </a:avLst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algn="r">
              <a:defRPr sz="1000" b="1">
                <a:solidFill>
                  <a:schemeClr val="bg2"/>
                </a:solidFill>
              </a:defRPr>
            </a:lvl1pPr>
            <a:lvl2pPr algn="r">
              <a:defRPr sz="1000" b="1">
                <a:solidFill>
                  <a:schemeClr val="bg2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20" name="Espace réservé du texte 4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655378" y="1304237"/>
            <a:ext cx="936104" cy="828000"/>
          </a:xfrm>
          <a:prstGeom prst="callout2">
            <a:avLst>
              <a:gd name="adj1" fmla="val 48795"/>
              <a:gd name="adj2" fmla="val -10594"/>
              <a:gd name="adj3" fmla="val 48794"/>
              <a:gd name="adj4" fmla="val -43818"/>
              <a:gd name="adj5" fmla="val 81982"/>
              <a:gd name="adj6" fmla="val -72009"/>
            </a:avLst>
          </a:prstGeom>
          <a:ln>
            <a:solidFill>
              <a:srgbClr val="FFCD1E"/>
            </a:solidFill>
          </a:ln>
        </p:spPr>
        <p:txBody>
          <a:bodyPr anchor="ctr" anchorCtr="0"/>
          <a:lstStyle>
            <a:lvl1pPr algn="l">
              <a:defRPr sz="1000" b="1">
                <a:solidFill>
                  <a:srgbClr val="FFCD1E"/>
                </a:solidFill>
              </a:defRPr>
            </a:lvl1pPr>
            <a:lvl2pPr algn="l">
              <a:defRPr sz="1000" b="1">
                <a:solidFill>
                  <a:srgbClr val="FFCD1E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791580" y="1304237"/>
            <a:ext cx="1728192" cy="763457"/>
          </a:xfrm>
          <a:prstGeom prst="roundRect">
            <a:avLst>
              <a:gd name="adj" fmla="val 5779"/>
            </a:avLst>
          </a:prstGeom>
          <a:solidFill>
            <a:schemeClr val="bg2"/>
          </a:solidFill>
        </p:spPr>
        <p:txBody>
          <a:bodyPr lIns="72000" tIns="36000" rIns="36000" bIns="36000" anchor="ctr" anchorCtr="0"/>
          <a:lstStyle>
            <a:lvl1pPr algn="l"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 hasCustomPrompt="1"/>
          </p:nvPr>
        </p:nvSpPr>
        <p:spPr bwMode="gray">
          <a:xfrm>
            <a:off x="358776" y="438663"/>
            <a:ext cx="8426450" cy="648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16" name="Espace réservé du texte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91579" y="3107618"/>
            <a:ext cx="1728192" cy="763457"/>
          </a:xfrm>
          <a:prstGeom prst="roundRect">
            <a:avLst>
              <a:gd name="adj" fmla="val 5779"/>
            </a:avLst>
          </a:prstGeom>
          <a:solidFill>
            <a:schemeClr val="accent5"/>
          </a:solidFill>
        </p:spPr>
        <p:txBody>
          <a:bodyPr lIns="72000" tIns="36000" rIns="36000" bIns="36000" anchor="ctr" anchorCtr="0"/>
          <a:lstStyle>
            <a:lvl1pPr algn="l"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 algn="l"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8" name="Espace réservé du texte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653357" y="3111810"/>
            <a:ext cx="1728192" cy="763457"/>
          </a:xfrm>
          <a:prstGeom prst="roundRect">
            <a:avLst>
              <a:gd name="adj" fmla="val 5779"/>
            </a:avLst>
          </a:prstGeom>
          <a:solidFill>
            <a:schemeClr val="accent1"/>
          </a:solidFill>
        </p:spPr>
        <p:txBody>
          <a:bodyPr lIns="72000" tIns="36000" rIns="36000" bIns="36000" anchor="ctr" anchorCtr="0"/>
          <a:lstStyle>
            <a:lvl1pPr algn="l"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 algn="l"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9" name="Espace réservé du texte 4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653357" y="1304237"/>
            <a:ext cx="1728192" cy="763457"/>
          </a:xfrm>
          <a:prstGeom prst="roundRect">
            <a:avLst>
              <a:gd name="adj" fmla="val 5779"/>
            </a:avLst>
          </a:prstGeom>
          <a:solidFill>
            <a:srgbClr val="FFCD1E"/>
          </a:solidFill>
        </p:spPr>
        <p:txBody>
          <a:bodyPr lIns="72000" tIns="36000" rIns="36000" bIns="36000" anchor="ctr" anchorCtr="0"/>
          <a:lstStyle>
            <a:lvl1pPr algn="l"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 algn="l"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851920" y="1851025"/>
            <a:ext cx="1440805" cy="1441450"/>
          </a:xfrm>
          <a:prstGeom prst="ellipse">
            <a:avLst/>
          </a:prstGeom>
          <a:solidFill>
            <a:schemeClr val="tx2"/>
          </a:solidFill>
        </p:spPr>
        <p:txBody>
          <a:bodyPr anchor="ctr" anchorCtr="0"/>
          <a:lstStyle>
            <a:lvl1pPr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</p:spTree>
    <p:extLst>
      <p:ext uri="{BB962C8B-B14F-4D97-AF65-F5344CB8AC3E}">
        <p14:creationId xmlns:p14="http://schemas.microsoft.com/office/powerpoint/2010/main" val="7635835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358776" y="438663"/>
            <a:ext cx="8426450" cy="332887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5" name="Espace réservé du tableau 4"/>
          <p:cNvSpPr>
            <a:spLocks noGrp="1"/>
          </p:cNvSpPr>
          <p:nvPr>
            <p:ph type="tbl" sz="quarter" idx="13" hasCustomPrompt="1"/>
          </p:nvPr>
        </p:nvSpPr>
        <p:spPr bwMode="gray">
          <a:xfrm>
            <a:off x="358775" y="771525"/>
            <a:ext cx="8426450" cy="3708437"/>
          </a:xfrm>
        </p:spPr>
        <p:txBody>
          <a:bodyPr tIns="540000" anchor="ctr" anchorCtr="0"/>
          <a:lstStyle>
            <a:lvl1pPr>
              <a:defRPr/>
            </a:lvl1pPr>
          </a:lstStyle>
          <a:p>
            <a:r>
              <a:rPr lang="en-US" noProof="0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7012774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358776" y="438663"/>
            <a:ext cx="8426450" cy="648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58776" y="1088461"/>
            <a:ext cx="2717512" cy="576262"/>
          </a:xfrm>
        </p:spPr>
        <p:txBody>
          <a:bodyPr/>
          <a:lstStyle>
            <a:lvl1pPr>
              <a:spcAft>
                <a:spcPts val="600"/>
              </a:spcAft>
              <a:defRPr sz="1000" cap="all" baseline="0"/>
            </a:lvl1pPr>
            <a:lvl2pPr marL="0" indent="0">
              <a:buNone/>
              <a:defRPr sz="1000">
                <a:solidFill>
                  <a:srgbClr val="E6324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0" name="Espace réservé du texte 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4533" y="1851025"/>
            <a:ext cx="1224000" cy="684000"/>
          </a:xfrm>
        </p:spPr>
        <p:txBody>
          <a:bodyPr anchor="ctr" anchorCtr="0"/>
          <a:lstStyle>
            <a:lvl1pPr>
              <a:defRPr sz="1000" b="1"/>
            </a:lvl1pPr>
            <a:lvl2pPr marL="0" indent="0">
              <a:buNone/>
              <a:defRPr sz="1000" b="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619673" y="1844727"/>
            <a:ext cx="684000" cy="684000"/>
          </a:xfrm>
          <a:prstGeom prst="ellipse">
            <a:avLst/>
          </a:prstGeom>
          <a:solidFill>
            <a:srgbClr val="DCDC00"/>
          </a:solidFill>
        </p:spPr>
        <p:txBody>
          <a:bodyPr wrap="none" anchor="ctr" anchorCtr="0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000"/>
            </a:lvl2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15" name="Espace réservé du texte 4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44533" y="2664587"/>
            <a:ext cx="1224000" cy="684000"/>
          </a:xfrm>
        </p:spPr>
        <p:txBody>
          <a:bodyPr anchor="ctr" anchorCtr="0"/>
          <a:lstStyle>
            <a:lvl1pPr>
              <a:defRPr sz="1000" b="1"/>
            </a:lvl1pPr>
            <a:lvl2pPr marL="0" indent="0">
              <a:buNone/>
              <a:defRPr sz="1000" b="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6" name="Espace réservé du texte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619673" y="2658289"/>
            <a:ext cx="684000" cy="684000"/>
          </a:xfrm>
          <a:prstGeom prst="ellipse">
            <a:avLst/>
          </a:prstGeom>
          <a:solidFill>
            <a:schemeClr val="accent6"/>
          </a:solidFill>
        </p:spPr>
        <p:txBody>
          <a:bodyPr wrap="none" anchor="ctr" anchorCtr="0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000"/>
            </a:lvl2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17" name="Espace réservé du texte 4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44533" y="3478148"/>
            <a:ext cx="1224000" cy="684000"/>
          </a:xfrm>
        </p:spPr>
        <p:txBody>
          <a:bodyPr anchor="ctr" anchorCtr="0"/>
          <a:lstStyle>
            <a:lvl1pPr>
              <a:defRPr sz="1000" b="1"/>
            </a:lvl1pPr>
            <a:lvl2pPr marL="0" indent="0">
              <a:buNone/>
              <a:defRPr sz="1000" b="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8" name="Espace réservé du texte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619673" y="3471850"/>
            <a:ext cx="684000" cy="684000"/>
          </a:xfrm>
          <a:prstGeom prst="ellipse">
            <a:avLst/>
          </a:prstGeom>
          <a:solidFill>
            <a:schemeClr val="bg2"/>
          </a:solidFill>
        </p:spPr>
        <p:txBody>
          <a:bodyPr wrap="none" anchor="ctr" anchorCtr="0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000"/>
            </a:lvl2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19" name="Espace réservé du texte 4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3213243" y="1088461"/>
            <a:ext cx="2717512" cy="576262"/>
          </a:xfrm>
        </p:spPr>
        <p:txBody>
          <a:bodyPr/>
          <a:lstStyle>
            <a:lvl1pPr>
              <a:spcAft>
                <a:spcPts val="600"/>
              </a:spcAft>
              <a:defRPr sz="1000" cap="all" baseline="0"/>
            </a:lvl1pPr>
            <a:lvl2pPr marL="0" indent="0">
              <a:buNone/>
              <a:defRPr sz="1000">
                <a:solidFill>
                  <a:srgbClr val="E6324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8" name="Espace réservé du graphique 7"/>
          <p:cNvSpPr>
            <a:spLocks noGrp="1"/>
          </p:cNvSpPr>
          <p:nvPr>
            <p:ph type="chart" sz="quarter" idx="21" hasCustomPrompt="1"/>
          </p:nvPr>
        </p:nvSpPr>
        <p:spPr bwMode="gray">
          <a:xfrm>
            <a:off x="3213243" y="1779663"/>
            <a:ext cx="2718000" cy="2628826"/>
          </a:xfrm>
        </p:spPr>
        <p:txBody>
          <a:bodyPr tIns="540000" anchor="ctr" anchorCtr="0"/>
          <a:lstStyle>
            <a:lvl1pPr>
              <a:defRPr/>
            </a:lvl1pPr>
          </a:lstStyle>
          <a:p>
            <a:r>
              <a:rPr lang="en-US" noProof="0" dirty="0"/>
              <a:t>Graph</a:t>
            </a:r>
          </a:p>
        </p:txBody>
      </p:sp>
      <p:sp>
        <p:nvSpPr>
          <p:cNvPr id="20" name="Espace réservé du texte 4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6052092" y="1088461"/>
            <a:ext cx="2717512" cy="576262"/>
          </a:xfrm>
        </p:spPr>
        <p:txBody>
          <a:bodyPr/>
          <a:lstStyle>
            <a:lvl1pPr>
              <a:spcAft>
                <a:spcPts val="600"/>
              </a:spcAft>
              <a:defRPr sz="1000" cap="all" baseline="0"/>
            </a:lvl1pPr>
            <a:lvl2pPr marL="0" indent="0">
              <a:buNone/>
              <a:defRPr sz="1000">
                <a:solidFill>
                  <a:srgbClr val="E6324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21" name="Espace réservé du graphique 7"/>
          <p:cNvSpPr>
            <a:spLocks noGrp="1"/>
          </p:cNvSpPr>
          <p:nvPr>
            <p:ph type="chart" sz="quarter" idx="23" hasCustomPrompt="1"/>
          </p:nvPr>
        </p:nvSpPr>
        <p:spPr bwMode="gray">
          <a:xfrm>
            <a:off x="6052092" y="1779663"/>
            <a:ext cx="2718000" cy="2628826"/>
          </a:xfrm>
        </p:spPr>
        <p:txBody>
          <a:bodyPr tIns="540000" anchor="ctr" anchorCtr="0"/>
          <a:lstStyle/>
          <a:p>
            <a:r>
              <a:rPr lang="en-US" noProof="0" dirty="0"/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22796130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917063" y="1807162"/>
            <a:ext cx="1258888" cy="1260475"/>
          </a:xfrm>
          <a:prstGeom prst="ellipse">
            <a:avLst/>
          </a:prstGeom>
          <a:solidFill>
            <a:srgbClr val="DCDC00"/>
          </a:solidFill>
        </p:spPr>
        <p:txBody>
          <a:bodyPr anchor="ctr" anchorCtr="0"/>
          <a:lstStyle>
            <a:lvl1pPr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628635" y="3197171"/>
            <a:ext cx="1835745" cy="1152525"/>
          </a:xfrm>
        </p:spPr>
        <p:txBody>
          <a:bodyPr/>
          <a:lstStyle>
            <a:lvl1pPr>
              <a:defRPr sz="1000" b="1"/>
            </a:lvl1pPr>
            <a:lvl2pPr marL="0" indent="0">
              <a:buNone/>
              <a:defRPr sz="100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28608" y="1807162"/>
            <a:ext cx="1258888" cy="1260475"/>
          </a:xfrm>
          <a:prstGeom prst="ellipse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640180" y="3197171"/>
            <a:ext cx="1835745" cy="1152525"/>
          </a:xfrm>
        </p:spPr>
        <p:txBody>
          <a:bodyPr/>
          <a:lstStyle>
            <a:lvl1pPr>
              <a:defRPr sz="1000" b="1"/>
            </a:lvl1pPr>
            <a:lvl2pPr marL="0" indent="0">
              <a:buNone/>
              <a:defRPr sz="100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940152" y="1807162"/>
            <a:ext cx="1258888" cy="1260475"/>
          </a:xfrm>
          <a:prstGeom prst="ellipse">
            <a:avLst/>
          </a:prstGeom>
          <a:solidFill>
            <a:schemeClr val="accent5"/>
          </a:solidFill>
        </p:spPr>
        <p:txBody>
          <a:bodyPr anchor="ctr" anchorCtr="0"/>
          <a:lstStyle>
            <a:lvl1pPr>
              <a:defRPr sz="2200">
                <a:solidFill>
                  <a:srgbClr val="DCDC00"/>
                </a:solidFill>
              </a:defRPr>
            </a:lvl1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651724" y="3197171"/>
            <a:ext cx="1835745" cy="1152525"/>
          </a:xfrm>
        </p:spPr>
        <p:txBody>
          <a:bodyPr/>
          <a:lstStyle>
            <a:lvl1pPr>
              <a:defRPr sz="1000" b="1"/>
            </a:lvl1pPr>
            <a:lvl2pPr marL="0" indent="0">
              <a:buNone/>
              <a:defRPr sz="100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</p:spTree>
    <p:extLst>
      <p:ext uri="{BB962C8B-B14F-4D97-AF65-F5344CB8AC3E}">
        <p14:creationId xmlns:p14="http://schemas.microsoft.com/office/powerpoint/2010/main" val="29312130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 userDrawn="1"/>
        </p:nvSpPr>
        <p:spPr bwMode="gray">
          <a:xfrm>
            <a:off x="1572031" y="1979555"/>
            <a:ext cx="936000" cy="1188000"/>
          </a:xfrm>
          <a:prstGeom prst="roundRect">
            <a:avLst>
              <a:gd name="adj" fmla="val 2313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625985" y="2324484"/>
            <a:ext cx="828092" cy="792000"/>
          </a:xfrm>
          <a:solidFill>
            <a:schemeClr val="bg1"/>
          </a:solidFill>
        </p:spPr>
        <p:txBody>
          <a:bodyPr anchor="ctr" anchorCtr="0"/>
          <a:lstStyle>
            <a:lvl1pPr algn="ctr">
              <a:defRPr sz="4500"/>
            </a:lvl1pPr>
          </a:lstStyle>
          <a:p>
            <a:r>
              <a:rPr lang="en-US" noProof="0" dirty="0"/>
              <a:t>00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572000" y="1433476"/>
            <a:ext cx="3132138" cy="2975012"/>
          </a:xfrm>
        </p:spPr>
        <p:txBody>
          <a:bodyPr/>
          <a:lstStyle>
            <a:lvl1pPr>
              <a:spcAft>
                <a:spcPts val="700"/>
              </a:spcAft>
              <a:defRPr sz="1000" b="1" cap="all" baseline="0">
                <a:solidFill>
                  <a:schemeClr val="accent5"/>
                </a:solidFill>
              </a:defRPr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</p:spTree>
    <p:extLst>
      <p:ext uri="{BB962C8B-B14F-4D97-AF65-F5344CB8AC3E}">
        <p14:creationId xmlns:p14="http://schemas.microsoft.com/office/powerpoint/2010/main" val="22930432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8" name="Image 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5883AD58-BDE7-412E-A8F1-AC3C6D2FDD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16" y="1851750"/>
            <a:ext cx="3555968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047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O NOT USE_Instructi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8811" y="1201839"/>
            <a:ext cx="8229600" cy="3380794"/>
          </a:xfrm>
          <a:prstGeom prst="rect">
            <a:avLst/>
          </a:prstGeom>
        </p:spPr>
        <p:txBody>
          <a:bodyPr>
            <a:noAutofit/>
          </a:bodyPr>
          <a:lstStyle>
            <a:lvl1pPr marL="128588" indent="-94655">
              <a:buClr>
                <a:srgbClr val="007EAF"/>
              </a:buClr>
              <a:buFont typeface="Wingdings" panose="05000000000000000000" pitchFamily="2" charset="2"/>
              <a:buChar char="§"/>
              <a:defRPr sz="900">
                <a:solidFill>
                  <a:srgbClr val="000000"/>
                </a:solidFill>
              </a:defRPr>
            </a:lvl1pPr>
            <a:lvl2pPr marL="355402" indent="-128588">
              <a:buClr>
                <a:srgbClr val="007EAF"/>
              </a:buClr>
              <a:buFont typeface="Wingdings" panose="05000000000000000000" pitchFamily="2" charset="2"/>
              <a:buChar char="§"/>
              <a:defRPr sz="788">
                <a:solidFill>
                  <a:srgbClr val="000000"/>
                </a:solidFill>
              </a:defRPr>
            </a:lvl2pPr>
            <a:lvl3pPr marL="548283" indent="-98227">
              <a:buClr>
                <a:srgbClr val="007EAF"/>
              </a:buClr>
              <a:buFont typeface="Wingdings" panose="05000000000000000000" pitchFamily="2" charset="2"/>
              <a:buChar char="§"/>
              <a:defRPr sz="675">
                <a:solidFill>
                  <a:srgbClr val="000000"/>
                </a:solidFill>
              </a:defRPr>
            </a:lvl3pPr>
            <a:lvl4pPr marL="805458" indent="-128588">
              <a:buClr>
                <a:srgbClr val="007EAF"/>
              </a:buClr>
              <a:buFont typeface="Wingdings" panose="05000000000000000000" pitchFamily="2" charset="2"/>
              <a:buChar char="§"/>
              <a:defRPr sz="563">
                <a:solidFill>
                  <a:srgbClr val="000000"/>
                </a:solidFill>
              </a:defRPr>
            </a:lvl4pPr>
            <a:lvl5pPr marL="1028700" indent="-94655">
              <a:buClr>
                <a:srgbClr val="007EAF"/>
              </a:buClr>
              <a:buFont typeface="Wingdings" panose="05000000000000000000" pitchFamily="2" charset="2"/>
              <a:buChar char="§"/>
              <a:defRPr sz="563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73269" y="245540"/>
            <a:ext cx="8229590" cy="4063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rgbClr val="007EA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284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&amp;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4020478"/>
            <a:ext cx="8426449" cy="459484"/>
          </a:xfrm>
        </p:spPr>
        <p:txBody>
          <a:bodyPr/>
          <a:lstStyle>
            <a:lvl1pPr marL="0" indent="0" algn="ctr">
              <a:buNone/>
              <a:defRPr sz="1100" b="1">
                <a:solidFill>
                  <a:schemeClr val="accent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00.00.2017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Espace réservé pour une image  11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9144000" cy="2664000"/>
          </a:xfrm>
          <a:solidFill>
            <a:srgbClr val="EAEAEA"/>
          </a:solidFill>
        </p:spPr>
        <p:txBody>
          <a:bodyPr tIns="540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21" hasCustomPrompt="1"/>
          </p:nvPr>
        </p:nvSpPr>
        <p:spPr>
          <a:xfrm>
            <a:off x="360000" y="2678400"/>
            <a:ext cx="8427600" cy="1184400"/>
          </a:xfrm>
        </p:spPr>
        <p:txBody>
          <a:bodyPr anchor="b" anchorCtr="0"/>
          <a:lstStyle>
            <a:lvl1pPr marL="0" indent="0">
              <a:lnSpc>
                <a:spcPct val="95000"/>
              </a:lnSpc>
              <a:buFont typeface="Arial" panose="020B0604020202020204" pitchFamily="34" charset="0"/>
              <a:buNone/>
              <a:defRPr sz="2170"/>
            </a:lvl1pPr>
            <a:lvl2pPr marL="0" indent="0">
              <a:lnSpc>
                <a:spcPct val="95000"/>
              </a:lnSpc>
              <a:buNone/>
              <a:defRPr sz="1600"/>
            </a:lvl2pPr>
          </a:lstStyle>
          <a:p>
            <a:pPr lvl="0"/>
            <a:r>
              <a:rPr lang="en-US" noProof="0" dirty="0"/>
              <a:t>Title</a:t>
            </a:r>
          </a:p>
          <a:p>
            <a:pPr lvl="1"/>
            <a:r>
              <a:rPr lang="en-US" noProof="0" dirty="0"/>
              <a:t>Subtitle</a:t>
            </a:r>
          </a:p>
        </p:txBody>
      </p:sp>
      <p:pic>
        <p:nvPicPr>
          <p:cNvPr id="17" name="Image 16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3B71FF5D-34FC-476D-B814-A841F274A8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999" y="4320000"/>
            <a:ext cx="1620000" cy="68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633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 algn="l">
              <a:defRPr sz="3000" b="0">
                <a:solidFill>
                  <a:schemeClr val="accent4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568" y="1347614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166776" y="1455571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568" y="1858871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166776" y="1966828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568" y="2370128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166776" y="2478085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6" name="Espace réservé du texte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83568" y="2881385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166776" y="2989342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8" name="Espace réservé du texte 4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83568" y="3392642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166776" y="3500599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20" name="Espace réservé du texte 4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83568" y="3903898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21" name="Espace réservé du texte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1166776" y="4011855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316797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 algn="l">
              <a:defRPr sz="3000" b="0">
                <a:solidFill>
                  <a:schemeClr val="accent4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616" y="1707710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166825" y="1815666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616" y="2366524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166825" y="2474480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616" y="3025339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166825" y="3133295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6" name="Espace réservé du texte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398080" y="1707710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3881289" y="1815666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8" name="Espace réservé du texte 4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3398080" y="2366524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881289" y="2474480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20" name="Espace réservé du texte 4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398080" y="3025339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21" name="Espace réservé du texte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881289" y="3133295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22" name="Espace réservé du texte 4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135551" y="1707710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23" name="Espace réservé du texte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618760" y="1815666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24" name="Espace réservé du texte 4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135551" y="2366524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25" name="Espace réservé du texte 7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618760" y="2474480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26" name="Espace réservé du texte 4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135551" y="3025339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27" name="Espace réservé du texte 7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6618760" y="3133295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763583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2185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12" name="Image 1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63A402AB-4F55-4FAC-8149-1DE54E1B93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4485601"/>
            <a:ext cx="1350000" cy="54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83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2915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13" name="Image 1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A9DA3FBB-7E34-4383-AEB3-8C6FE4990A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4485601"/>
            <a:ext cx="1350000" cy="54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83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393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14" name="Image 13" descr="Une image contenant dessin&#10;&#10;Description générée automatiquement">
            <a:extLst>
              <a:ext uri="{FF2B5EF4-FFF2-40B4-BE49-F238E27FC236}">
                <a16:creationId xmlns:a16="http://schemas.microsoft.com/office/drawing/2014/main" id="{2330183D-83EF-47F2-9E39-B5D5B1956B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4485601"/>
            <a:ext cx="1350000" cy="54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71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166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13" name="Image 1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756A637A-37B8-4E09-B9AC-0E1923D9B5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4485601"/>
            <a:ext cx="1350000" cy="54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0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358776" y="438663"/>
            <a:ext cx="8426450" cy="8913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358775" y="1851671"/>
            <a:ext cx="8426450" cy="255628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-3683" y="4803775"/>
            <a:ext cx="358776" cy="3397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510421" y="4551970"/>
            <a:ext cx="6840000" cy="25180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-508" y="4551970"/>
            <a:ext cx="432060" cy="25180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800">
                <a:solidFill>
                  <a:schemeClr val="accent4"/>
                </a:solidFill>
              </a:defRPr>
            </a:lvl1pPr>
          </a:lstStyle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8" name="Image 7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DFFC9836-2A39-4359-B74D-8B8EF0AC83C5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020" y="4482000"/>
            <a:ext cx="1268452" cy="540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36" r:id="rId2"/>
    <p:sldLayoutId id="2147483821" r:id="rId3"/>
    <p:sldLayoutId id="2147483837" r:id="rId4"/>
    <p:sldLayoutId id="2147483809" r:id="rId5"/>
    <p:sldLayoutId id="2147483810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  <p:sldLayoutId id="2147483832" r:id="rId17"/>
    <p:sldLayoutId id="2147483833" r:id="rId18"/>
    <p:sldLayoutId id="2147483834" r:id="rId19"/>
    <p:sldLayoutId id="2147483811" r:id="rId20"/>
    <p:sldLayoutId id="2147483812" r:id="rId21"/>
    <p:sldLayoutId id="2147483813" r:id="rId22"/>
    <p:sldLayoutId id="2147483814" r:id="rId23"/>
    <p:sldLayoutId id="2147483815" r:id="rId24"/>
    <p:sldLayoutId id="2147483816" r:id="rId25"/>
    <p:sldLayoutId id="2147483817" r:id="rId26"/>
    <p:sldLayoutId id="2147483835" r:id="rId27"/>
    <p:sldLayoutId id="2147483838" r:id="rId2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100000"/>
        </a:lnSpc>
        <a:spcBef>
          <a:spcPts val="0"/>
        </a:spcBef>
        <a:buFont typeface="Arial" pitchFamily="34" charset="0"/>
        <a:buNone/>
        <a:defRPr sz="1100" kern="1200">
          <a:solidFill>
            <a:schemeClr val="accent4"/>
          </a:solidFill>
          <a:latin typeface="+mn-lt"/>
          <a:ea typeface="+mn-ea"/>
          <a:cs typeface="+mn-cs"/>
        </a:defRPr>
      </a:lvl1pPr>
      <a:lvl2pPr marL="109538" indent="-109538" algn="ctr" defTabSz="914400" rtl="0" eaLnBrk="1" latinLnBrk="0" hangingPunct="1">
        <a:lnSpc>
          <a:spcPct val="100000"/>
        </a:lnSpc>
        <a:spcBef>
          <a:spcPts val="0"/>
        </a:spcBef>
        <a:buFont typeface="Arial" pitchFamily="34" charset="0"/>
        <a:buChar char="•"/>
        <a:defRPr sz="1100" kern="1200">
          <a:solidFill>
            <a:schemeClr val="accent4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0000"/>
        </a:lnSpc>
        <a:spcBef>
          <a:spcPts val="0"/>
        </a:spcBef>
        <a:buSzPct val="100000"/>
        <a:buFont typeface="Arial" pitchFamily="34" charset="0"/>
        <a:buNone/>
        <a:defRPr sz="1100" kern="1200">
          <a:solidFill>
            <a:schemeClr val="accent4"/>
          </a:solidFill>
          <a:latin typeface="+mn-lt"/>
          <a:ea typeface="+mn-ea"/>
          <a:cs typeface="+mn-cs"/>
        </a:defRPr>
      </a:lvl3pPr>
      <a:lvl4pPr marL="108000" indent="-108000" algn="l" defTabSz="914400" rtl="0" eaLnBrk="1" latinLnBrk="0" hangingPunct="1">
        <a:lnSpc>
          <a:spcPct val="100000"/>
        </a:lnSpc>
        <a:spcBef>
          <a:spcPts val="0"/>
        </a:spcBef>
        <a:buSzPct val="100000"/>
        <a:buFont typeface="Arial" pitchFamily="34" charset="0"/>
        <a:buChar char="•"/>
        <a:defRPr sz="1100" kern="1200">
          <a:solidFill>
            <a:schemeClr val="accent4"/>
          </a:solidFill>
          <a:latin typeface="+mn-lt"/>
          <a:ea typeface="+mn-ea"/>
          <a:cs typeface="+mn-cs"/>
        </a:defRPr>
      </a:lvl4pPr>
      <a:lvl5pPr marL="216000" indent="-108000" algn="l" defTabSz="914400" rtl="0" eaLnBrk="1" latinLnBrk="0" hangingPunct="1">
        <a:lnSpc>
          <a:spcPct val="100000"/>
        </a:lnSpc>
        <a:spcBef>
          <a:spcPts val="0"/>
        </a:spcBef>
        <a:buSzPct val="100000"/>
        <a:buFont typeface="Arial" pitchFamily="34" charset="0"/>
        <a:buChar char="•"/>
        <a:tabLst/>
        <a:defRPr sz="1100" kern="1200">
          <a:solidFill>
            <a:schemeClr val="accent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nsorflow.org/hub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tensorflow.org/hub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neshChopra/AI-ML/blob/master/TensorFlow/Transfer_Learning_2.ipynb" TargetMode="External"/><Relationship Id="rId2" Type="http://schemas.openxmlformats.org/officeDocument/2006/relationships/hyperlink" Target="https://github.com/DineshChopra/AI-ML/blob/master/TensorFlow/Transfer_Learning_1.ipynb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labs.developers.google.com/codelabs/tensorflowjs-teachablemachine-codelab/index.html#0" TargetMode="External"/><Relationship Id="rId2" Type="http://schemas.openxmlformats.org/officeDocument/2006/relationships/hyperlink" Target="https://teachablemachine.withgoogle.com/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ineshChopra/AI-ML/tree/master/TeachableMachine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storage.googleapis.com/download.tensorflow.org/example_images/grace_hopper.jpg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DineshChopra/AI-ML/tree/master/TeachableMachine/part1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udacity.com/course/intro-to-tensorflow-for-deep-learning--ud187" TargetMode="Externa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towardsdatascience.com/understanding-your-convolution-network-with-visualizations-a4883441533b" TargetMode="External"/><Relationship Id="rId4" Type="http://schemas.openxmlformats.org/officeDocument/2006/relationships/hyperlink" Target="https://codelabs.developers.google.com/codelabs/tensorflowjs-teachablemachine-codelab/index.html#0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jKP3FqW3Sk&amp;list=PLtBw6njQRU-rwp5__7C0oIVt26ZgjG9NI" TargetMode="External"/><Relationship Id="rId3" Type="http://schemas.openxmlformats.org/officeDocument/2006/relationships/image" Target="../media/image24.png"/><Relationship Id="rId7" Type="http://schemas.openxmlformats.org/officeDocument/2006/relationships/hyperlink" Target="https://www.youtube.com/playlist?list=PLZHQObOWTQDNU6R1_67000Dx_ZCJB-3pi" TargetMode="External"/><Relationship Id="rId2" Type="http://schemas.openxmlformats.org/officeDocument/2006/relationships/hyperlink" Target="https://colab.research.google.com/github/tensorflow/docs/blob/master/site/en/tutorials/keras/classification.ipynb#scrollTo=9ODch-OFCaW4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png"/><Relationship Id="rId5" Type="http://schemas.openxmlformats.org/officeDocument/2006/relationships/hyperlink" Target="https://www.udacity.com/course/intro-to-tensorflow-for-deep-learning--ud187" TargetMode="External"/><Relationship Id="rId4" Type="http://schemas.openxmlformats.org/officeDocument/2006/relationships/hyperlink" Target="https://www.tensorflow.org/tutorials/keras/classification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16.03.2021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b="1" dirty="0"/>
              <a:t>Introduction to AI / ML and Deep Learning by using TensorFlow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3424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Date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fr-FR" dirty="0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F8F090C3-0337-7548-9C18-D772DDA1FD1C}"/>
              </a:ext>
            </a:extLst>
          </p:cNvPr>
          <p:cNvSpPr txBox="1">
            <a:spLocks/>
          </p:cNvSpPr>
          <p:nvPr/>
        </p:nvSpPr>
        <p:spPr bwMode="gray">
          <a:xfrm>
            <a:off x="394022" y="454817"/>
            <a:ext cx="8426450" cy="6047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MobileNet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E8305C-9C93-1146-B9C2-12FCBF54648B}"/>
              </a:ext>
            </a:extLst>
          </p:cNvPr>
          <p:cNvSpPr/>
          <p:nvPr/>
        </p:nvSpPr>
        <p:spPr>
          <a:xfrm>
            <a:off x="323528" y="1116489"/>
            <a:ext cx="842645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state of the art Convolutional Neural Network called </a:t>
            </a:r>
            <a:r>
              <a:rPr lang="en-US" dirty="0" err="1"/>
              <a:t>MobileNet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MobileNet</a:t>
            </a:r>
            <a:r>
              <a:rPr lang="en-US" dirty="0"/>
              <a:t> uses a very efficient neural network architecture that minimizes the amount of memory and computational resources needed while maintaining a high level of accuracy.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Due to this we can use </a:t>
            </a:r>
            <a:r>
              <a:rPr lang="en-US" dirty="0" err="1"/>
              <a:t>MobileNet</a:t>
            </a:r>
            <a:r>
              <a:rPr lang="en-US" dirty="0"/>
              <a:t> on low memory devices i.e. Mobile</a:t>
            </a:r>
          </a:p>
        </p:txBody>
      </p:sp>
    </p:spTree>
    <p:extLst>
      <p:ext uri="{BB962C8B-B14F-4D97-AF65-F5344CB8AC3E}">
        <p14:creationId xmlns:p14="http://schemas.microsoft.com/office/powerpoint/2010/main" val="205718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Date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fr-FR" dirty="0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F8F090C3-0337-7548-9C18-D772DDA1FD1C}"/>
              </a:ext>
            </a:extLst>
          </p:cNvPr>
          <p:cNvSpPr txBox="1">
            <a:spLocks/>
          </p:cNvSpPr>
          <p:nvPr/>
        </p:nvSpPr>
        <p:spPr bwMode="gray">
          <a:xfrm>
            <a:off x="394022" y="454817"/>
            <a:ext cx="8426450" cy="6047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MobileNet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0C64607-0846-8245-9497-2E2AC15C60CB}"/>
              </a:ext>
            </a:extLst>
          </p:cNvPr>
          <p:cNvGrpSpPr/>
          <p:nvPr/>
        </p:nvGrpSpPr>
        <p:grpSpPr>
          <a:xfrm>
            <a:off x="1724347" y="627534"/>
            <a:ext cx="5765800" cy="3890516"/>
            <a:chOff x="1724347" y="1059582"/>
            <a:chExt cx="5765800" cy="38905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319C617-F136-1A48-AA4E-14B2651F1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4347" y="1203598"/>
              <a:ext cx="5765800" cy="37465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D65BF15-C4EF-B34E-9132-77C20EB61772}"/>
                </a:ext>
              </a:extLst>
            </p:cNvPr>
            <p:cNvSpPr/>
            <p:nvPr/>
          </p:nvSpPr>
          <p:spPr>
            <a:xfrm>
              <a:off x="3246669" y="1059582"/>
              <a:ext cx="265066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Developed by Google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5597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Date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fr-FR" dirty="0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F8F090C3-0337-7548-9C18-D772DDA1FD1C}"/>
              </a:ext>
            </a:extLst>
          </p:cNvPr>
          <p:cNvSpPr txBox="1">
            <a:spLocks/>
          </p:cNvSpPr>
          <p:nvPr/>
        </p:nvSpPr>
        <p:spPr bwMode="gray">
          <a:xfrm>
            <a:off x="394022" y="454817"/>
            <a:ext cx="8426450" cy="6047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TensorFlow Hub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D2C54A-4350-E141-A2BF-861F4F3844B5}"/>
              </a:ext>
            </a:extLst>
          </p:cNvPr>
          <p:cNvSpPr/>
          <p:nvPr/>
        </p:nvSpPr>
        <p:spPr>
          <a:xfrm>
            <a:off x="107504" y="1563638"/>
            <a:ext cx="77048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a repository of pretrained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also has pretrained models without a classification layer.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1D7E8E-B710-1341-9D4D-425C55F15383}"/>
              </a:ext>
            </a:extLst>
          </p:cNvPr>
          <p:cNvSpPr/>
          <p:nvPr/>
        </p:nvSpPr>
        <p:spPr>
          <a:xfrm>
            <a:off x="3874807" y="384100"/>
            <a:ext cx="3937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https://www.tensorflow.org/hub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19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Date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fr-FR" dirty="0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F8F090C3-0337-7548-9C18-D772DDA1FD1C}"/>
              </a:ext>
            </a:extLst>
          </p:cNvPr>
          <p:cNvSpPr txBox="1">
            <a:spLocks/>
          </p:cNvSpPr>
          <p:nvPr/>
        </p:nvSpPr>
        <p:spPr bwMode="gray">
          <a:xfrm>
            <a:off x="394022" y="454817"/>
            <a:ext cx="8426450" cy="6047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TensorFlow Hub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1D7E8E-B710-1341-9D4D-425C55F15383}"/>
              </a:ext>
            </a:extLst>
          </p:cNvPr>
          <p:cNvSpPr/>
          <p:nvPr/>
        </p:nvSpPr>
        <p:spPr>
          <a:xfrm>
            <a:off x="3874807" y="384100"/>
            <a:ext cx="3937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https://www.tensorflow.org/hub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145E3B-9D21-5548-B62C-B3DF3F748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4148"/>
            <a:ext cx="9144000" cy="369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73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Date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fr-FR" dirty="0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F8F090C3-0337-7548-9C18-D772DDA1FD1C}"/>
              </a:ext>
            </a:extLst>
          </p:cNvPr>
          <p:cNvSpPr txBox="1">
            <a:spLocks/>
          </p:cNvSpPr>
          <p:nvPr/>
        </p:nvSpPr>
        <p:spPr bwMode="gray">
          <a:xfrm>
            <a:off x="394022" y="454817"/>
            <a:ext cx="8426450" cy="6047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Transfer Learning – Create Model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2098A2-BEB3-3A4F-9EB3-9FA7E7346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31590"/>
            <a:ext cx="9143999" cy="218192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B292E31-B6B0-C549-BF22-64A15B89EE44}"/>
              </a:ext>
            </a:extLst>
          </p:cNvPr>
          <p:cNvGrpSpPr/>
          <p:nvPr/>
        </p:nvGrpSpPr>
        <p:grpSpPr>
          <a:xfrm>
            <a:off x="431552" y="2931790"/>
            <a:ext cx="1957426" cy="1446892"/>
            <a:chOff x="2103119" y="4441370"/>
            <a:chExt cx="2318327" cy="157437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F0770C-E74C-3D4A-A462-26EC1B912714}"/>
                </a:ext>
              </a:extLst>
            </p:cNvPr>
            <p:cNvSpPr txBox="1"/>
            <p:nvPr/>
          </p:nvSpPr>
          <p:spPr>
            <a:xfrm>
              <a:off x="2103119" y="5646415"/>
              <a:ext cx="23183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 classification layer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9D64A39-43DA-4842-A1D0-A000D5D26B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282" y="4441370"/>
              <a:ext cx="0" cy="1024966"/>
            </a:xfrm>
            <a:prstGeom prst="straightConnector1">
              <a:avLst/>
            </a:prstGeom>
            <a:ln w="60325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5DD4544-5D5B-5F4D-9BC8-62501371BDAA}"/>
              </a:ext>
            </a:extLst>
          </p:cNvPr>
          <p:cNvGrpSpPr/>
          <p:nvPr/>
        </p:nvGrpSpPr>
        <p:grpSpPr>
          <a:xfrm>
            <a:off x="5016313" y="2715766"/>
            <a:ext cx="2535028" cy="1263818"/>
            <a:chOff x="7299960" y="4175760"/>
            <a:chExt cx="3002425" cy="137517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12D12B-AB31-294B-9585-D0F1219CC4DB}"/>
                </a:ext>
              </a:extLst>
            </p:cNvPr>
            <p:cNvSpPr txBox="1"/>
            <p:nvPr/>
          </p:nvSpPr>
          <p:spPr>
            <a:xfrm>
              <a:off x="7299960" y="5181600"/>
              <a:ext cx="30024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Use Existing Pretrained Model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EE1E62F-8CDE-9547-9298-668B9A601C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01172" y="4175760"/>
              <a:ext cx="0" cy="1005840"/>
            </a:xfrm>
            <a:prstGeom prst="straightConnector1">
              <a:avLst/>
            </a:prstGeom>
            <a:ln w="60325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C469BBB-40DD-1D40-9F37-690D816739A3}"/>
              </a:ext>
            </a:extLst>
          </p:cNvPr>
          <p:cNvGrpSpPr/>
          <p:nvPr/>
        </p:nvGrpSpPr>
        <p:grpSpPr>
          <a:xfrm>
            <a:off x="6012160" y="339502"/>
            <a:ext cx="2175008" cy="999346"/>
            <a:chOff x="6736080" y="1122402"/>
            <a:chExt cx="2576026" cy="10873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53F103-509A-6B4F-9826-268EB82AA3AB}"/>
                </a:ext>
              </a:extLst>
            </p:cNvPr>
            <p:cNvSpPr txBox="1"/>
            <p:nvPr/>
          </p:nvSpPr>
          <p:spPr>
            <a:xfrm>
              <a:off x="6736080" y="1122402"/>
              <a:ext cx="2576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Existing pretrained Model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47E3DBD-C592-4E4B-B80D-B7B96645F828}"/>
                </a:ext>
              </a:extLst>
            </p:cNvPr>
            <p:cNvCxnSpPr>
              <a:cxnSpLocks/>
            </p:cNvCxnSpPr>
            <p:nvPr/>
          </p:nvCxnSpPr>
          <p:spPr>
            <a:xfrm>
              <a:off x="8527055" y="1491734"/>
              <a:ext cx="0" cy="718066"/>
            </a:xfrm>
            <a:prstGeom prst="straightConnector1">
              <a:avLst/>
            </a:prstGeom>
            <a:ln w="60325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862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Date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fr-FR" dirty="0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F8F090C3-0337-7548-9C18-D772DDA1FD1C}"/>
              </a:ext>
            </a:extLst>
          </p:cNvPr>
          <p:cNvSpPr txBox="1">
            <a:spLocks/>
          </p:cNvSpPr>
          <p:nvPr/>
        </p:nvSpPr>
        <p:spPr bwMode="gray">
          <a:xfrm>
            <a:off x="394022" y="454817"/>
            <a:ext cx="8426450" cy="6047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Transfer Learning – Compile and Train Model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8C602B-AF42-B841-A9C8-F54344298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843558"/>
            <a:ext cx="7920880" cy="14736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423DBF-8D95-D94D-B180-DC70EEF30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787774"/>
            <a:ext cx="7966932" cy="163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25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Date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fr-FR" dirty="0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F8F090C3-0337-7548-9C18-D772DDA1FD1C}"/>
              </a:ext>
            </a:extLst>
          </p:cNvPr>
          <p:cNvSpPr txBox="1">
            <a:spLocks/>
          </p:cNvSpPr>
          <p:nvPr/>
        </p:nvSpPr>
        <p:spPr bwMode="gray">
          <a:xfrm>
            <a:off x="394022" y="454817"/>
            <a:ext cx="8426450" cy="6047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Transfer Learning – Practical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C04E0D-305C-414C-B14B-21FF9A5CDC8F}"/>
              </a:ext>
            </a:extLst>
          </p:cNvPr>
          <p:cNvGrpSpPr/>
          <p:nvPr/>
        </p:nvGrpSpPr>
        <p:grpSpPr>
          <a:xfrm>
            <a:off x="355093" y="881650"/>
            <a:ext cx="8465379" cy="986057"/>
            <a:chOff x="355093" y="881650"/>
            <a:chExt cx="8465379" cy="98605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6DDBB4-CB5A-EA45-A20D-F3ADFBFA3D6E}"/>
                </a:ext>
              </a:extLst>
            </p:cNvPr>
            <p:cNvSpPr/>
            <p:nvPr/>
          </p:nvSpPr>
          <p:spPr>
            <a:xfrm>
              <a:off x="394022" y="1221376"/>
              <a:ext cx="84264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hlinkClick r:id="rId2"/>
                </a:rPr>
                <a:t>https://github.com/DineshChopra/AI-ML/blob/master/TensorFlow/Transfer_Learning_1.ipynb</a:t>
              </a:r>
              <a:endParaRPr lang="en-US" sz="12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2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2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3F61EBF-80B6-3B4C-AE1B-DB1AE5C7DD0A}"/>
                </a:ext>
              </a:extLst>
            </p:cNvPr>
            <p:cNvSpPr txBox="1"/>
            <p:nvPr/>
          </p:nvSpPr>
          <p:spPr>
            <a:xfrm>
              <a:off x="355093" y="881650"/>
              <a:ext cx="5602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Use a TensorFlow Hub </a:t>
              </a:r>
              <a:r>
                <a:rPr lang="en-IN" dirty="0" err="1"/>
                <a:t>MobileNet</a:t>
              </a:r>
              <a:r>
                <a:rPr lang="en-IN" dirty="0"/>
                <a:t> for prediction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4F4AC7-6668-9C43-B898-668649F8AB59}"/>
              </a:ext>
            </a:extLst>
          </p:cNvPr>
          <p:cNvGrpSpPr/>
          <p:nvPr/>
        </p:nvGrpSpPr>
        <p:grpSpPr>
          <a:xfrm>
            <a:off x="355093" y="2248585"/>
            <a:ext cx="8788907" cy="611197"/>
            <a:chOff x="355093" y="2248585"/>
            <a:chExt cx="8788907" cy="61119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555CB87-F076-DD47-87DE-F676DECC0A06}"/>
                </a:ext>
              </a:extLst>
            </p:cNvPr>
            <p:cNvSpPr/>
            <p:nvPr/>
          </p:nvSpPr>
          <p:spPr>
            <a:xfrm>
              <a:off x="355093" y="2248585"/>
              <a:ext cx="650290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>
                  <a:solidFill>
                    <a:srgbClr val="212121"/>
                  </a:solidFill>
                  <a:latin typeface="Roboto"/>
                </a:rPr>
                <a:t>Use a TensorFlow Hub models for the Cats vs. Dogs dataset</a:t>
              </a:r>
              <a:endParaRPr lang="en-IN" b="0" i="0" dirty="0">
                <a:solidFill>
                  <a:srgbClr val="212121"/>
                </a:solidFill>
                <a:effectLst/>
                <a:latin typeface="Roboto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92B2304-06B8-C849-97A2-11F589D0016B}"/>
                </a:ext>
              </a:extLst>
            </p:cNvPr>
            <p:cNvSpPr/>
            <p:nvPr/>
          </p:nvSpPr>
          <p:spPr>
            <a:xfrm>
              <a:off x="386128" y="2582783"/>
              <a:ext cx="875787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hlinkClick r:id="rId3"/>
                </a:rPr>
                <a:t>https://github.com/DineshChopra/AI-ML/blob/master/TensorFlow/Transfer_Learning_2.ipynb</a:t>
              </a:r>
              <a:endParaRPr lang="en-US" sz="12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2393FCD-7847-5E47-85CB-0F9F141D1264}"/>
              </a:ext>
            </a:extLst>
          </p:cNvPr>
          <p:cNvGrpSpPr/>
          <p:nvPr/>
        </p:nvGrpSpPr>
        <p:grpSpPr>
          <a:xfrm>
            <a:off x="402900" y="3507854"/>
            <a:ext cx="8057532" cy="680659"/>
            <a:chOff x="402900" y="3598958"/>
            <a:chExt cx="8057532" cy="68065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574757A-41A8-4A4E-BEFB-0A84AE0A372D}"/>
                </a:ext>
              </a:extLst>
            </p:cNvPr>
            <p:cNvSpPr/>
            <p:nvPr/>
          </p:nvSpPr>
          <p:spPr>
            <a:xfrm>
              <a:off x="434468" y="4002618"/>
              <a:ext cx="802596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/>
                <a:t>https://</a:t>
              </a:r>
              <a:r>
                <a:rPr lang="en-US" sz="1200" dirty="0" err="1"/>
                <a:t>github.com</a:t>
              </a:r>
              <a:r>
                <a:rPr lang="en-US" sz="1200" dirty="0"/>
                <a:t>/</a:t>
              </a:r>
              <a:r>
                <a:rPr lang="en-US" sz="1200" dirty="0" err="1"/>
                <a:t>DineshChopra</a:t>
              </a:r>
              <a:r>
                <a:rPr lang="en-US" sz="1200" dirty="0"/>
                <a:t>/AI-ML/blob/master/TensorFlow/Transfer_Learning_3.ipynb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9725FA-BC60-FA4E-AB29-F2D10E0DF45F}"/>
                </a:ext>
              </a:extLst>
            </p:cNvPr>
            <p:cNvSpPr txBox="1"/>
            <p:nvPr/>
          </p:nvSpPr>
          <p:spPr>
            <a:xfrm>
              <a:off x="402900" y="3598958"/>
              <a:ext cx="51434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rgbClr val="212121"/>
                  </a:solidFill>
                  <a:latin typeface="Roboto"/>
                </a:rPr>
                <a:t>Do simple transfer learning with TensorFlow Hub</a:t>
              </a:r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527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earning Agile: The Definition for “Done” | by Cristiane (Coca) Pitzer |  Medium">
            <a:extLst>
              <a:ext uri="{FF2B5EF4-FFF2-40B4-BE49-F238E27FC236}">
                <a16:creationId xmlns:a16="http://schemas.microsoft.com/office/drawing/2014/main" id="{5856B97E-04CD-D94B-BA49-8EBB4892F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79662"/>
            <a:ext cx="3289300" cy="246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C5F8B6-986B-E145-81DA-B1A05295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093" y="1347615"/>
            <a:ext cx="8426450" cy="1224136"/>
          </a:xfrm>
        </p:spPr>
        <p:txBody>
          <a:bodyPr/>
          <a:lstStyle/>
          <a:p>
            <a:pPr algn="ctr"/>
            <a:r>
              <a:rPr lang="en-US" sz="3200" dirty="0"/>
              <a:t>Transfer 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8FF53-5991-6E44-97B6-94535A235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0FBD4-EF71-0848-A3EE-F9902D9CF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FD185-387E-394D-A369-9260D0E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1827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Date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fr-FR" dirty="0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F8F090C3-0337-7548-9C18-D772DDA1FD1C}"/>
              </a:ext>
            </a:extLst>
          </p:cNvPr>
          <p:cNvSpPr txBox="1">
            <a:spLocks/>
          </p:cNvSpPr>
          <p:nvPr/>
        </p:nvSpPr>
        <p:spPr bwMode="gray">
          <a:xfrm>
            <a:off x="394022" y="195486"/>
            <a:ext cx="8426450" cy="6047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Teachable Machine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D56FD-3D85-A643-83F1-0F4DF54FD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83" y="627534"/>
            <a:ext cx="9144000" cy="389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8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Date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fr-FR" dirty="0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F8F090C3-0337-7548-9C18-D772DDA1FD1C}"/>
              </a:ext>
            </a:extLst>
          </p:cNvPr>
          <p:cNvSpPr txBox="1">
            <a:spLocks/>
          </p:cNvSpPr>
          <p:nvPr/>
        </p:nvSpPr>
        <p:spPr bwMode="gray">
          <a:xfrm>
            <a:off x="394022" y="454817"/>
            <a:ext cx="8426450" cy="6047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Teachable Machine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4D039D-FCC7-5E44-95D0-1FB43180EB7D}"/>
              </a:ext>
            </a:extLst>
          </p:cNvPr>
          <p:cNvGrpSpPr/>
          <p:nvPr/>
        </p:nvGrpSpPr>
        <p:grpSpPr>
          <a:xfrm>
            <a:off x="378756" y="850774"/>
            <a:ext cx="4582024" cy="369332"/>
            <a:chOff x="378756" y="850774"/>
            <a:chExt cx="4582024" cy="36933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C2BB9C8-B040-484C-A80B-1132E0F52E5D}"/>
                </a:ext>
              </a:extLst>
            </p:cNvPr>
            <p:cNvSpPr txBox="1"/>
            <p:nvPr/>
          </p:nvSpPr>
          <p:spPr>
            <a:xfrm>
              <a:off x="1429044" y="931036"/>
              <a:ext cx="35317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2"/>
                </a:rPr>
                <a:t>https://teachablemachine.withgoogle.com/</a:t>
              </a:r>
              <a:endParaRPr lang="en-US" sz="12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2C1DED4-E983-B942-94EC-F94F4FA945F6}"/>
                </a:ext>
              </a:extLst>
            </p:cNvPr>
            <p:cNvSpPr txBox="1"/>
            <p:nvPr/>
          </p:nvSpPr>
          <p:spPr>
            <a:xfrm>
              <a:off x="378756" y="850774"/>
              <a:ext cx="1050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Sample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169D0AF-C756-9C4E-AAE7-D4C27281D5A5}"/>
              </a:ext>
            </a:extLst>
          </p:cNvPr>
          <p:cNvGrpSpPr/>
          <p:nvPr/>
        </p:nvGrpSpPr>
        <p:grpSpPr>
          <a:xfrm>
            <a:off x="378756" y="1356489"/>
            <a:ext cx="8278985" cy="461665"/>
            <a:chOff x="378756" y="1356489"/>
            <a:chExt cx="8278985" cy="46166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D246829-802E-3E4E-AFF4-317D5223C72A}"/>
                </a:ext>
              </a:extLst>
            </p:cNvPr>
            <p:cNvSpPr/>
            <p:nvPr/>
          </p:nvSpPr>
          <p:spPr>
            <a:xfrm>
              <a:off x="1432006" y="1356489"/>
              <a:ext cx="722573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hlinkClick r:id="rId3"/>
                </a:rPr>
                <a:t>https://codelabs.developers.google.com/codelabs/tensorflowjs-teachablemachine-codelab/index.html#0</a:t>
              </a:r>
              <a:endParaRPr lang="en-US" sz="12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159054-00A0-4742-AB4D-F673B1FFA175}"/>
                </a:ext>
              </a:extLst>
            </p:cNvPr>
            <p:cNvSpPr txBox="1"/>
            <p:nvPr/>
          </p:nvSpPr>
          <p:spPr>
            <a:xfrm>
              <a:off x="378756" y="1356489"/>
              <a:ext cx="768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483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us-titre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16.03.2021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Date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IN" dirty="0"/>
              <a:t>Introduction to AI / ML and Deep Learning by using TensorFlow</a:t>
            </a:r>
            <a:r>
              <a:rPr lang="en-US" dirty="0"/>
              <a:t> </a:t>
            </a:r>
          </a:p>
          <a:p>
            <a:endParaRPr lang="fr-FR" dirty="0"/>
          </a:p>
        </p:txBody>
      </p:sp>
      <p:pic>
        <p:nvPicPr>
          <p:cNvPr id="8" name="Picture 2" descr="How Smart is Artificial Intelligence? | by MIT IDE | MIT Initiative on the  Digital Economy | Medium">
            <a:extLst>
              <a:ext uri="{FF2B5EF4-FFF2-40B4-BE49-F238E27FC236}">
                <a16:creationId xmlns:a16="http://schemas.microsoft.com/office/drawing/2014/main" id="{17CCA801-E61A-8646-94C2-3449B1CCAD06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2" b="29412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039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Date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fr-FR" dirty="0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F8F090C3-0337-7548-9C18-D772DDA1FD1C}"/>
              </a:ext>
            </a:extLst>
          </p:cNvPr>
          <p:cNvSpPr txBox="1">
            <a:spLocks/>
          </p:cNvSpPr>
          <p:nvPr/>
        </p:nvSpPr>
        <p:spPr bwMode="gray">
          <a:xfrm>
            <a:off x="394022" y="454817"/>
            <a:ext cx="8426450" cy="6047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Teachable Machine – </a:t>
            </a:r>
            <a:r>
              <a:rPr lang="en-US" dirty="0" err="1"/>
              <a:t>Practicle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AC1325-EEFC-5240-8DE2-16BF2AABF08F}"/>
              </a:ext>
            </a:extLst>
          </p:cNvPr>
          <p:cNvSpPr/>
          <p:nvPr/>
        </p:nvSpPr>
        <p:spPr>
          <a:xfrm>
            <a:off x="355093" y="1203598"/>
            <a:ext cx="853738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load pretrained </a:t>
            </a:r>
            <a:r>
              <a:rPr lang="en-US" dirty="0" err="1"/>
              <a:t>Mobilenet</a:t>
            </a:r>
            <a:r>
              <a:rPr lang="en-US" dirty="0"/>
              <a:t> Model and make a prediction on new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make prediction through the webcam.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use intermediate activation of </a:t>
            </a:r>
            <a:r>
              <a:rPr lang="en-US" dirty="0" err="1"/>
              <a:t>Mobilenet</a:t>
            </a:r>
            <a:r>
              <a:rPr lang="en-US" dirty="0"/>
              <a:t> to do transfer learning on a new set of classes you define on the fly with the webcam.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0CBB9-4AFE-4C4B-8628-68EF0589A293}"/>
              </a:ext>
            </a:extLst>
          </p:cNvPr>
          <p:cNvSpPr/>
          <p:nvPr/>
        </p:nvSpPr>
        <p:spPr>
          <a:xfrm>
            <a:off x="684371" y="3754946"/>
            <a:ext cx="64921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https://github.com/DineshChopra/AI-ML/tree/master/TeachableMachine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6344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Date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fr-FR" dirty="0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F8F090C3-0337-7548-9C18-D772DDA1FD1C}"/>
              </a:ext>
            </a:extLst>
          </p:cNvPr>
          <p:cNvSpPr txBox="1">
            <a:spLocks/>
          </p:cNvSpPr>
          <p:nvPr/>
        </p:nvSpPr>
        <p:spPr bwMode="gray">
          <a:xfrm>
            <a:off x="394022" y="454817"/>
            <a:ext cx="8426450" cy="6047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Teachable Machine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6A60A2-989C-8949-B6EA-EDED6293E880}"/>
              </a:ext>
            </a:extLst>
          </p:cNvPr>
          <p:cNvSpPr/>
          <p:nvPr/>
        </p:nvSpPr>
        <p:spPr>
          <a:xfrm>
            <a:off x="179512" y="987574"/>
            <a:ext cx="864096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24C1E0"/>
                </a:solidFill>
              </a:rPr>
              <a:t>&lt;html&gt;</a:t>
            </a:r>
            <a:br>
              <a:rPr lang="en-IN" sz="1400" dirty="0"/>
            </a:br>
            <a:r>
              <a:rPr lang="en-IN" sz="1400" dirty="0"/>
              <a:t>  </a:t>
            </a:r>
            <a:r>
              <a:rPr lang="en-IN" sz="1400" dirty="0">
                <a:solidFill>
                  <a:srgbClr val="24C1E0"/>
                </a:solidFill>
              </a:rPr>
              <a:t>&lt;head&gt;</a:t>
            </a:r>
            <a:br>
              <a:rPr lang="en-IN" sz="1400" dirty="0"/>
            </a:br>
            <a:r>
              <a:rPr lang="en-IN" sz="1400" dirty="0"/>
              <a:t>    </a:t>
            </a:r>
            <a:r>
              <a:rPr lang="en-IN" sz="1400" dirty="0">
                <a:solidFill>
                  <a:srgbClr val="BDC1C6"/>
                </a:solidFill>
              </a:rPr>
              <a:t>&lt;!-- Load the latest version of </a:t>
            </a:r>
            <a:r>
              <a:rPr lang="en-IN" sz="1400" dirty="0" err="1">
                <a:solidFill>
                  <a:srgbClr val="BDC1C6"/>
                </a:solidFill>
              </a:rPr>
              <a:t>TensorFlow.js</a:t>
            </a:r>
            <a:r>
              <a:rPr lang="en-IN" sz="1400" dirty="0">
                <a:solidFill>
                  <a:srgbClr val="BDC1C6"/>
                </a:solidFill>
              </a:rPr>
              <a:t> --&gt;</a:t>
            </a:r>
            <a:br>
              <a:rPr lang="en-IN" sz="1400" dirty="0"/>
            </a:br>
            <a:r>
              <a:rPr lang="en-IN" sz="1400" dirty="0"/>
              <a:t>    </a:t>
            </a:r>
            <a:r>
              <a:rPr lang="en-IN" sz="1400" dirty="0">
                <a:solidFill>
                  <a:srgbClr val="24C1E0"/>
                </a:solidFill>
              </a:rPr>
              <a:t>&lt;script</a:t>
            </a:r>
            <a:r>
              <a:rPr lang="en-IN" sz="1400" dirty="0"/>
              <a:t> </a:t>
            </a:r>
            <a:r>
              <a:rPr lang="en-IN" sz="1400" dirty="0" err="1">
                <a:solidFill>
                  <a:srgbClr val="EDA912"/>
                </a:solidFill>
              </a:rPr>
              <a:t>src</a:t>
            </a:r>
            <a:r>
              <a:rPr lang="en-IN" sz="1400" dirty="0"/>
              <a:t>=</a:t>
            </a:r>
            <a:r>
              <a:rPr lang="en-IN" sz="1400" dirty="0">
                <a:solidFill>
                  <a:srgbClr val="34A853"/>
                </a:solidFill>
              </a:rPr>
              <a:t>"https://</a:t>
            </a:r>
            <a:r>
              <a:rPr lang="en-IN" sz="1400" dirty="0" err="1">
                <a:solidFill>
                  <a:srgbClr val="34A853"/>
                </a:solidFill>
              </a:rPr>
              <a:t>cdn.jsdelivr.net</a:t>
            </a:r>
            <a:r>
              <a:rPr lang="en-IN" sz="1400" dirty="0">
                <a:solidFill>
                  <a:srgbClr val="34A853"/>
                </a:solidFill>
              </a:rPr>
              <a:t>/</a:t>
            </a:r>
            <a:r>
              <a:rPr lang="en-IN" sz="1400" dirty="0" err="1">
                <a:solidFill>
                  <a:srgbClr val="34A853"/>
                </a:solidFill>
              </a:rPr>
              <a:t>npm</a:t>
            </a:r>
            <a:r>
              <a:rPr lang="en-IN" sz="1400" dirty="0">
                <a:solidFill>
                  <a:srgbClr val="34A853"/>
                </a:solidFill>
              </a:rPr>
              <a:t>/@</a:t>
            </a:r>
            <a:r>
              <a:rPr lang="en-IN" sz="1400" dirty="0" err="1">
                <a:solidFill>
                  <a:srgbClr val="34A853"/>
                </a:solidFill>
              </a:rPr>
              <a:t>tensorflow</a:t>
            </a:r>
            <a:r>
              <a:rPr lang="en-IN" sz="1400" dirty="0">
                <a:solidFill>
                  <a:srgbClr val="34A853"/>
                </a:solidFill>
              </a:rPr>
              <a:t>/</a:t>
            </a:r>
            <a:r>
              <a:rPr lang="en-IN" sz="1400" dirty="0" err="1">
                <a:solidFill>
                  <a:srgbClr val="34A853"/>
                </a:solidFill>
              </a:rPr>
              <a:t>tfjs</a:t>
            </a:r>
            <a:r>
              <a:rPr lang="en-IN" sz="1400" dirty="0">
                <a:solidFill>
                  <a:srgbClr val="34A853"/>
                </a:solidFill>
              </a:rPr>
              <a:t>"</a:t>
            </a:r>
            <a:r>
              <a:rPr lang="en-IN" sz="1400" dirty="0">
                <a:solidFill>
                  <a:srgbClr val="24C1E0"/>
                </a:solidFill>
              </a:rPr>
              <a:t>&gt;&lt;/script&gt;</a:t>
            </a:r>
            <a:br>
              <a:rPr lang="en-IN" sz="1400" dirty="0"/>
            </a:br>
            <a:r>
              <a:rPr lang="en-IN" sz="1400" dirty="0"/>
              <a:t>    </a:t>
            </a:r>
            <a:r>
              <a:rPr lang="en-IN" sz="1400" dirty="0">
                <a:solidFill>
                  <a:srgbClr val="24C1E0"/>
                </a:solidFill>
              </a:rPr>
              <a:t>&lt;script</a:t>
            </a:r>
            <a:r>
              <a:rPr lang="en-IN" sz="1400" dirty="0"/>
              <a:t> </a:t>
            </a:r>
            <a:r>
              <a:rPr lang="en-IN" sz="1400" dirty="0" err="1">
                <a:solidFill>
                  <a:srgbClr val="EDA912"/>
                </a:solidFill>
              </a:rPr>
              <a:t>src</a:t>
            </a:r>
            <a:r>
              <a:rPr lang="en-IN" sz="1400" dirty="0"/>
              <a:t>=</a:t>
            </a:r>
            <a:r>
              <a:rPr lang="en-IN" sz="1400" dirty="0">
                <a:solidFill>
                  <a:srgbClr val="34A853"/>
                </a:solidFill>
              </a:rPr>
              <a:t>"https://</a:t>
            </a:r>
            <a:r>
              <a:rPr lang="en-IN" sz="1400" dirty="0" err="1">
                <a:solidFill>
                  <a:srgbClr val="34A853"/>
                </a:solidFill>
              </a:rPr>
              <a:t>cdn.jsdelivr.net</a:t>
            </a:r>
            <a:r>
              <a:rPr lang="en-IN" sz="1400" dirty="0">
                <a:solidFill>
                  <a:srgbClr val="34A853"/>
                </a:solidFill>
              </a:rPr>
              <a:t>/</a:t>
            </a:r>
            <a:r>
              <a:rPr lang="en-IN" sz="1400" dirty="0" err="1">
                <a:solidFill>
                  <a:srgbClr val="34A853"/>
                </a:solidFill>
              </a:rPr>
              <a:t>npm</a:t>
            </a:r>
            <a:r>
              <a:rPr lang="en-IN" sz="1400" dirty="0">
                <a:solidFill>
                  <a:srgbClr val="34A853"/>
                </a:solidFill>
              </a:rPr>
              <a:t>/@</a:t>
            </a:r>
            <a:r>
              <a:rPr lang="en-IN" sz="1400" dirty="0" err="1">
                <a:solidFill>
                  <a:srgbClr val="34A853"/>
                </a:solidFill>
              </a:rPr>
              <a:t>tensorflow</a:t>
            </a:r>
            <a:r>
              <a:rPr lang="en-IN" sz="1400" dirty="0">
                <a:solidFill>
                  <a:srgbClr val="34A853"/>
                </a:solidFill>
              </a:rPr>
              <a:t>-models/</a:t>
            </a:r>
            <a:r>
              <a:rPr lang="en-IN" sz="1400" dirty="0" err="1">
                <a:solidFill>
                  <a:srgbClr val="34A853"/>
                </a:solidFill>
              </a:rPr>
              <a:t>mobilenet</a:t>
            </a:r>
            <a:r>
              <a:rPr lang="en-IN" sz="1400" dirty="0">
                <a:solidFill>
                  <a:srgbClr val="34A853"/>
                </a:solidFill>
              </a:rPr>
              <a:t>"</a:t>
            </a:r>
            <a:r>
              <a:rPr lang="en-IN" sz="1400" dirty="0">
                <a:solidFill>
                  <a:srgbClr val="24C1E0"/>
                </a:solidFill>
              </a:rPr>
              <a:t>&gt;&lt;/script&gt;</a:t>
            </a:r>
            <a:br>
              <a:rPr lang="en-IN" sz="1400" dirty="0"/>
            </a:br>
            <a:r>
              <a:rPr lang="en-IN" sz="1400" dirty="0"/>
              <a:t>  </a:t>
            </a:r>
            <a:r>
              <a:rPr lang="en-IN" sz="1400" dirty="0">
                <a:solidFill>
                  <a:srgbClr val="24C1E0"/>
                </a:solidFill>
              </a:rPr>
              <a:t>&lt;/head&gt;</a:t>
            </a:r>
            <a:br>
              <a:rPr lang="en-IN" sz="1400" dirty="0"/>
            </a:br>
            <a:r>
              <a:rPr lang="en-IN" sz="1400" dirty="0"/>
              <a:t>  </a:t>
            </a:r>
            <a:r>
              <a:rPr lang="en-IN" sz="1400" dirty="0">
                <a:solidFill>
                  <a:srgbClr val="24C1E0"/>
                </a:solidFill>
              </a:rPr>
              <a:t>&lt;body&gt;</a:t>
            </a:r>
            <a:br>
              <a:rPr lang="en-IN" sz="1400" dirty="0"/>
            </a:br>
            <a:r>
              <a:rPr lang="en-IN" sz="1400" dirty="0"/>
              <a:t>    </a:t>
            </a:r>
            <a:r>
              <a:rPr lang="en-IN" sz="1400" dirty="0">
                <a:solidFill>
                  <a:srgbClr val="24C1E0"/>
                </a:solidFill>
              </a:rPr>
              <a:t>&lt;div</a:t>
            </a:r>
            <a:r>
              <a:rPr lang="en-IN" sz="1400" dirty="0"/>
              <a:t> </a:t>
            </a:r>
            <a:r>
              <a:rPr lang="en-IN" sz="1400" dirty="0">
                <a:solidFill>
                  <a:srgbClr val="EDA912"/>
                </a:solidFill>
              </a:rPr>
              <a:t>id</a:t>
            </a:r>
            <a:r>
              <a:rPr lang="en-IN" sz="1400" dirty="0"/>
              <a:t>=</a:t>
            </a:r>
            <a:r>
              <a:rPr lang="en-IN" sz="1400" dirty="0">
                <a:solidFill>
                  <a:srgbClr val="34A853"/>
                </a:solidFill>
              </a:rPr>
              <a:t>"console"</a:t>
            </a:r>
            <a:r>
              <a:rPr lang="en-IN" sz="1400" dirty="0">
                <a:solidFill>
                  <a:srgbClr val="24C1E0"/>
                </a:solidFill>
              </a:rPr>
              <a:t>&gt;&lt;/div&gt;</a:t>
            </a:r>
            <a:br>
              <a:rPr lang="en-IN" sz="1400" dirty="0"/>
            </a:br>
            <a:r>
              <a:rPr lang="en-IN" sz="1400" dirty="0"/>
              <a:t>    </a:t>
            </a:r>
            <a:r>
              <a:rPr lang="en-IN" sz="1400" dirty="0">
                <a:solidFill>
                  <a:srgbClr val="BDC1C6"/>
                </a:solidFill>
              </a:rPr>
              <a:t>&lt;!-- Add an image that we will use to test --&gt;</a:t>
            </a:r>
            <a:br>
              <a:rPr lang="en-IN" sz="1400" dirty="0"/>
            </a:br>
            <a:r>
              <a:rPr lang="en-IN" sz="1400" dirty="0"/>
              <a:t>    </a:t>
            </a:r>
            <a:r>
              <a:rPr lang="en-IN" sz="1400" dirty="0">
                <a:solidFill>
                  <a:srgbClr val="24C1E0"/>
                </a:solidFill>
              </a:rPr>
              <a:t>&lt;</a:t>
            </a:r>
            <a:r>
              <a:rPr lang="en-IN" sz="1400" dirty="0" err="1">
                <a:solidFill>
                  <a:srgbClr val="24C1E0"/>
                </a:solidFill>
              </a:rPr>
              <a:t>img</a:t>
            </a:r>
            <a:r>
              <a:rPr lang="en-IN" sz="1400" dirty="0"/>
              <a:t> </a:t>
            </a:r>
            <a:r>
              <a:rPr lang="en-IN" sz="1400" dirty="0">
                <a:solidFill>
                  <a:srgbClr val="EDA912"/>
                </a:solidFill>
              </a:rPr>
              <a:t>id</a:t>
            </a:r>
            <a:r>
              <a:rPr lang="en-IN" sz="1400" dirty="0"/>
              <a:t>=</a:t>
            </a:r>
            <a:r>
              <a:rPr lang="en-IN" sz="1400" dirty="0">
                <a:solidFill>
                  <a:srgbClr val="34A853"/>
                </a:solidFill>
              </a:rPr>
              <a:t>"</a:t>
            </a:r>
            <a:r>
              <a:rPr lang="en-IN" sz="1400" dirty="0" err="1">
                <a:solidFill>
                  <a:srgbClr val="34A853"/>
                </a:solidFill>
              </a:rPr>
              <a:t>img</a:t>
            </a:r>
            <a:r>
              <a:rPr lang="en-IN" sz="1400" dirty="0">
                <a:solidFill>
                  <a:srgbClr val="34A853"/>
                </a:solidFill>
              </a:rPr>
              <a:t>"</a:t>
            </a:r>
            <a:r>
              <a:rPr lang="en-IN" sz="1400" dirty="0"/>
              <a:t> </a:t>
            </a:r>
            <a:r>
              <a:rPr lang="en-IN" sz="1400" dirty="0" err="1">
                <a:solidFill>
                  <a:srgbClr val="EDA912"/>
                </a:solidFill>
              </a:rPr>
              <a:t>crossorigin</a:t>
            </a:r>
            <a:r>
              <a:rPr lang="en-IN" sz="1400" dirty="0"/>
              <a:t> </a:t>
            </a:r>
            <a:r>
              <a:rPr lang="en-IN" sz="1400" dirty="0" err="1">
                <a:solidFill>
                  <a:srgbClr val="EDA912"/>
                </a:solidFill>
              </a:rPr>
              <a:t>src</a:t>
            </a:r>
            <a:r>
              <a:rPr lang="en-IN" sz="1400" dirty="0"/>
              <a:t>=</a:t>
            </a:r>
            <a:r>
              <a:rPr lang="en-IN" sz="1400" dirty="0">
                <a:solidFill>
                  <a:srgbClr val="34A853"/>
                </a:solidFill>
              </a:rPr>
              <a:t>"https://</a:t>
            </a:r>
            <a:r>
              <a:rPr lang="en-IN" sz="1400" dirty="0" err="1">
                <a:solidFill>
                  <a:srgbClr val="34A853"/>
                </a:solidFill>
              </a:rPr>
              <a:t>i.imgur.com</a:t>
            </a:r>
            <a:r>
              <a:rPr lang="en-IN" sz="1400" dirty="0">
                <a:solidFill>
                  <a:srgbClr val="34A853"/>
                </a:solidFill>
              </a:rPr>
              <a:t>/</a:t>
            </a:r>
            <a:r>
              <a:rPr lang="en-IN" sz="1400" dirty="0" err="1">
                <a:solidFill>
                  <a:srgbClr val="34A853"/>
                </a:solidFill>
              </a:rPr>
              <a:t>JlUvsxa.jpg</a:t>
            </a:r>
            <a:r>
              <a:rPr lang="en-IN" sz="1400" dirty="0">
                <a:solidFill>
                  <a:srgbClr val="34A853"/>
                </a:solidFill>
              </a:rPr>
              <a:t>"</a:t>
            </a:r>
            <a:r>
              <a:rPr lang="en-IN" sz="1400" dirty="0"/>
              <a:t> </a:t>
            </a:r>
            <a:r>
              <a:rPr lang="en-IN" sz="1400" dirty="0">
                <a:solidFill>
                  <a:srgbClr val="EDA912"/>
                </a:solidFill>
              </a:rPr>
              <a:t>width</a:t>
            </a:r>
            <a:r>
              <a:rPr lang="en-IN" sz="1400" dirty="0"/>
              <a:t>=</a:t>
            </a:r>
            <a:r>
              <a:rPr lang="en-IN" sz="1400" dirty="0">
                <a:solidFill>
                  <a:srgbClr val="34A853"/>
                </a:solidFill>
              </a:rPr>
              <a:t>"227"</a:t>
            </a:r>
            <a:r>
              <a:rPr lang="en-IN" sz="1400" dirty="0"/>
              <a:t> </a:t>
            </a:r>
            <a:r>
              <a:rPr lang="en-IN" sz="1400" dirty="0">
                <a:solidFill>
                  <a:srgbClr val="EDA912"/>
                </a:solidFill>
              </a:rPr>
              <a:t>height</a:t>
            </a:r>
            <a:r>
              <a:rPr lang="en-IN" sz="1400" dirty="0"/>
              <a:t>=</a:t>
            </a:r>
            <a:r>
              <a:rPr lang="en-IN" sz="1400" dirty="0">
                <a:solidFill>
                  <a:srgbClr val="34A853"/>
                </a:solidFill>
              </a:rPr>
              <a:t>"227"</a:t>
            </a:r>
            <a:r>
              <a:rPr lang="en-IN" sz="1400" dirty="0">
                <a:solidFill>
                  <a:srgbClr val="24C1E0"/>
                </a:solidFill>
              </a:rPr>
              <a:t>/&gt;</a:t>
            </a:r>
            <a:br>
              <a:rPr lang="en-IN" sz="1400" dirty="0"/>
            </a:br>
            <a:r>
              <a:rPr lang="en-IN" sz="1400" dirty="0"/>
              <a:t>    </a:t>
            </a:r>
            <a:r>
              <a:rPr lang="en-IN" sz="1400" dirty="0">
                <a:solidFill>
                  <a:srgbClr val="BDC1C6"/>
                </a:solidFill>
              </a:rPr>
              <a:t>&lt;!-- Load </a:t>
            </a:r>
            <a:r>
              <a:rPr lang="en-IN" sz="1400" dirty="0" err="1">
                <a:solidFill>
                  <a:srgbClr val="BDC1C6"/>
                </a:solidFill>
              </a:rPr>
              <a:t>index.js</a:t>
            </a:r>
            <a:r>
              <a:rPr lang="en-IN" sz="1400" dirty="0">
                <a:solidFill>
                  <a:srgbClr val="BDC1C6"/>
                </a:solidFill>
              </a:rPr>
              <a:t> after the content of the page --&gt;</a:t>
            </a:r>
            <a:br>
              <a:rPr lang="en-IN" sz="1400" dirty="0"/>
            </a:br>
            <a:r>
              <a:rPr lang="en-IN" sz="1400" dirty="0"/>
              <a:t>    </a:t>
            </a:r>
            <a:r>
              <a:rPr lang="en-IN" sz="1400" dirty="0">
                <a:solidFill>
                  <a:srgbClr val="24C1E0"/>
                </a:solidFill>
              </a:rPr>
              <a:t>&lt;script</a:t>
            </a:r>
            <a:r>
              <a:rPr lang="en-IN" sz="1400" dirty="0"/>
              <a:t> </a:t>
            </a:r>
            <a:r>
              <a:rPr lang="en-IN" sz="1400" dirty="0" err="1">
                <a:solidFill>
                  <a:srgbClr val="EDA912"/>
                </a:solidFill>
              </a:rPr>
              <a:t>src</a:t>
            </a:r>
            <a:r>
              <a:rPr lang="en-IN" sz="1400" dirty="0"/>
              <a:t>=</a:t>
            </a:r>
            <a:r>
              <a:rPr lang="en-IN" sz="1400" dirty="0">
                <a:solidFill>
                  <a:srgbClr val="34A853"/>
                </a:solidFill>
              </a:rPr>
              <a:t>"</a:t>
            </a:r>
            <a:r>
              <a:rPr lang="en-IN" sz="1400" dirty="0" err="1">
                <a:solidFill>
                  <a:srgbClr val="34A853"/>
                </a:solidFill>
              </a:rPr>
              <a:t>index.js</a:t>
            </a:r>
            <a:r>
              <a:rPr lang="en-IN" sz="1400" dirty="0">
                <a:solidFill>
                  <a:srgbClr val="34A853"/>
                </a:solidFill>
              </a:rPr>
              <a:t>"</a:t>
            </a:r>
            <a:r>
              <a:rPr lang="en-IN" sz="1400" dirty="0">
                <a:solidFill>
                  <a:srgbClr val="24C1E0"/>
                </a:solidFill>
              </a:rPr>
              <a:t>&gt;&lt;/script&gt;</a:t>
            </a:r>
            <a:br>
              <a:rPr lang="en-IN" sz="1400" dirty="0"/>
            </a:br>
            <a:r>
              <a:rPr lang="en-IN" sz="1400" dirty="0"/>
              <a:t>  </a:t>
            </a:r>
            <a:r>
              <a:rPr lang="en-IN" sz="1400" dirty="0">
                <a:solidFill>
                  <a:srgbClr val="24C1E0"/>
                </a:solidFill>
              </a:rPr>
              <a:t>&lt;/body&gt;</a:t>
            </a:r>
            <a:br>
              <a:rPr lang="en-IN" sz="1400" dirty="0"/>
            </a:br>
            <a:r>
              <a:rPr lang="en-IN" sz="1400" dirty="0">
                <a:solidFill>
                  <a:srgbClr val="24C1E0"/>
                </a:solidFill>
              </a:rPr>
              <a:t>&lt;/html&gt;</a:t>
            </a:r>
            <a:endParaRPr lang="en-US" sz="1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F714A3C-A880-7F46-9387-5A03AC0D1EFA}"/>
              </a:ext>
            </a:extLst>
          </p:cNvPr>
          <p:cNvGrpSpPr/>
          <p:nvPr/>
        </p:nvGrpSpPr>
        <p:grpSpPr>
          <a:xfrm>
            <a:off x="4283968" y="454817"/>
            <a:ext cx="3831690" cy="1180829"/>
            <a:chOff x="4283968" y="454817"/>
            <a:chExt cx="3831690" cy="118082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915E6E-9C2A-5440-8492-134BDBA6560C}"/>
                </a:ext>
              </a:extLst>
            </p:cNvPr>
            <p:cNvSpPr txBox="1"/>
            <p:nvPr/>
          </p:nvSpPr>
          <p:spPr>
            <a:xfrm>
              <a:off x="4283968" y="454817"/>
              <a:ext cx="38316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Load </a:t>
              </a:r>
              <a:r>
                <a:rPr lang="en-US" sz="1400" dirty="0" err="1"/>
                <a:t>TensorFlow.js</a:t>
              </a:r>
              <a:r>
                <a:rPr lang="en-US" sz="1400" dirty="0"/>
                <a:t> and </a:t>
              </a:r>
              <a:r>
                <a:rPr lang="en-US" sz="1400" dirty="0" err="1"/>
                <a:t>MobileNet</a:t>
              </a:r>
              <a:r>
                <a:rPr lang="en-US" sz="1400" dirty="0"/>
                <a:t> Model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B0CB1DE-38FD-5940-BE8F-36A0F20D5A33}"/>
                </a:ext>
              </a:extLst>
            </p:cNvPr>
            <p:cNvCxnSpPr>
              <a:stCxn id="8" idx="2"/>
            </p:cNvCxnSpPr>
            <p:nvPr/>
          </p:nvCxnSpPr>
          <p:spPr>
            <a:xfrm flipH="1">
              <a:off x="5940152" y="762594"/>
              <a:ext cx="259661" cy="87305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68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Date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fr-FR" dirty="0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F8F090C3-0337-7548-9C18-D772DDA1FD1C}"/>
              </a:ext>
            </a:extLst>
          </p:cNvPr>
          <p:cNvSpPr txBox="1">
            <a:spLocks/>
          </p:cNvSpPr>
          <p:nvPr/>
        </p:nvSpPr>
        <p:spPr bwMode="gray">
          <a:xfrm>
            <a:off x="394022" y="454817"/>
            <a:ext cx="8426450" cy="6047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Teachable Machine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15E6E-9C2A-5440-8492-134BDBA6560C}"/>
              </a:ext>
            </a:extLst>
          </p:cNvPr>
          <p:cNvSpPr txBox="1"/>
          <p:nvPr/>
        </p:nvSpPr>
        <p:spPr>
          <a:xfrm>
            <a:off x="3347864" y="425901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index.js</a:t>
            </a:r>
            <a:endParaRPr lang="en-US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17BE17-187C-864B-88A5-38B62E20FBEB}"/>
              </a:ext>
            </a:extLst>
          </p:cNvPr>
          <p:cNvSpPr/>
          <p:nvPr/>
        </p:nvSpPr>
        <p:spPr>
          <a:xfrm>
            <a:off x="394022" y="1012540"/>
            <a:ext cx="619268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/>
              <a:t>let net;</a:t>
            </a:r>
            <a:br>
              <a:rPr lang="en-IN" sz="1400" dirty="0"/>
            </a:br>
            <a:br>
              <a:rPr lang="en-IN" sz="1400" dirty="0"/>
            </a:br>
            <a:r>
              <a:rPr lang="en-IN" sz="1400" dirty="0"/>
              <a:t>async </a:t>
            </a:r>
            <a:r>
              <a:rPr lang="en-IN" sz="1400" dirty="0">
                <a:solidFill>
                  <a:srgbClr val="F538A0"/>
                </a:solidFill>
              </a:rPr>
              <a:t>function</a:t>
            </a:r>
            <a:r>
              <a:rPr lang="en-IN" sz="1400" dirty="0"/>
              <a:t> app() {</a:t>
            </a:r>
            <a:br>
              <a:rPr lang="en-IN" sz="1400" dirty="0"/>
            </a:br>
            <a:r>
              <a:rPr lang="en-IN" sz="1400" dirty="0"/>
              <a:t>  </a:t>
            </a:r>
            <a:r>
              <a:rPr lang="en-IN" sz="1400" dirty="0" err="1"/>
              <a:t>console.log</a:t>
            </a:r>
            <a:r>
              <a:rPr lang="en-IN" sz="1400" dirty="0"/>
              <a:t>(</a:t>
            </a:r>
            <a:r>
              <a:rPr lang="en-IN" sz="1400" dirty="0">
                <a:solidFill>
                  <a:srgbClr val="34A853"/>
                </a:solidFill>
              </a:rPr>
              <a:t>'Loading </a:t>
            </a:r>
            <a:r>
              <a:rPr lang="en-IN" sz="1400" dirty="0" err="1">
                <a:solidFill>
                  <a:srgbClr val="34A853"/>
                </a:solidFill>
              </a:rPr>
              <a:t>mobilenet</a:t>
            </a:r>
            <a:r>
              <a:rPr lang="en-IN" sz="1400" dirty="0">
                <a:solidFill>
                  <a:srgbClr val="34A853"/>
                </a:solidFill>
              </a:rPr>
              <a:t>..'</a:t>
            </a:r>
            <a:r>
              <a:rPr lang="en-IN" sz="1400" dirty="0"/>
              <a:t>);</a:t>
            </a:r>
            <a:br>
              <a:rPr lang="en-IN" sz="1400" dirty="0"/>
            </a:br>
            <a:br>
              <a:rPr lang="en-IN" sz="1400" dirty="0"/>
            </a:br>
            <a:r>
              <a:rPr lang="en-IN" sz="1400" dirty="0"/>
              <a:t>  </a:t>
            </a:r>
            <a:r>
              <a:rPr lang="en-IN" sz="1400" dirty="0">
                <a:solidFill>
                  <a:srgbClr val="BDC1C6"/>
                </a:solidFill>
              </a:rPr>
              <a:t>// Load the model.</a:t>
            </a:r>
            <a:br>
              <a:rPr lang="en-IN" sz="1400" dirty="0"/>
            </a:br>
            <a:r>
              <a:rPr lang="en-IN" sz="1400" dirty="0"/>
              <a:t>  net = await </a:t>
            </a:r>
            <a:r>
              <a:rPr lang="en-IN" sz="1400" dirty="0" err="1"/>
              <a:t>mobilenet.load</a:t>
            </a:r>
            <a:r>
              <a:rPr lang="en-IN" sz="1400" dirty="0"/>
              <a:t>();</a:t>
            </a:r>
            <a:br>
              <a:rPr lang="en-IN" sz="1400" dirty="0"/>
            </a:br>
            <a:r>
              <a:rPr lang="en-IN" sz="1400" dirty="0"/>
              <a:t>  </a:t>
            </a:r>
            <a:r>
              <a:rPr lang="en-IN" sz="1400" dirty="0" err="1"/>
              <a:t>console.log</a:t>
            </a:r>
            <a:r>
              <a:rPr lang="en-IN" sz="1400" dirty="0"/>
              <a:t>(</a:t>
            </a:r>
            <a:r>
              <a:rPr lang="en-IN" sz="1400" dirty="0">
                <a:solidFill>
                  <a:srgbClr val="34A853"/>
                </a:solidFill>
              </a:rPr>
              <a:t>'Successfully loaded model'</a:t>
            </a:r>
            <a:r>
              <a:rPr lang="en-IN" sz="1400" dirty="0"/>
              <a:t>);</a:t>
            </a:r>
            <a:br>
              <a:rPr lang="en-IN" sz="1400" dirty="0"/>
            </a:br>
            <a:br>
              <a:rPr lang="en-IN" sz="1400" dirty="0"/>
            </a:br>
            <a:r>
              <a:rPr lang="en-IN" sz="1400" dirty="0"/>
              <a:t>  </a:t>
            </a:r>
            <a:r>
              <a:rPr lang="en-IN" sz="1400" dirty="0">
                <a:solidFill>
                  <a:srgbClr val="BDC1C6"/>
                </a:solidFill>
              </a:rPr>
              <a:t>// Make a prediction through the model on our image.</a:t>
            </a:r>
            <a:br>
              <a:rPr lang="en-IN" sz="1400" dirty="0"/>
            </a:br>
            <a:r>
              <a:rPr lang="en-IN" sz="1400" dirty="0"/>
              <a:t>  </a:t>
            </a:r>
            <a:r>
              <a:rPr lang="en-IN" sz="1400" dirty="0" err="1">
                <a:solidFill>
                  <a:srgbClr val="F538A0"/>
                </a:solidFill>
              </a:rPr>
              <a:t>const</a:t>
            </a:r>
            <a:r>
              <a:rPr lang="en-IN" sz="1400" dirty="0"/>
              <a:t> </a:t>
            </a:r>
            <a:r>
              <a:rPr lang="en-IN" sz="1400" dirty="0" err="1"/>
              <a:t>imgEl</a:t>
            </a:r>
            <a:r>
              <a:rPr lang="en-IN" sz="1400" dirty="0"/>
              <a:t> = </a:t>
            </a:r>
            <a:r>
              <a:rPr lang="en-IN" sz="1400" dirty="0" err="1"/>
              <a:t>document.getElementById</a:t>
            </a:r>
            <a:r>
              <a:rPr lang="en-IN" sz="1400" dirty="0"/>
              <a:t>(</a:t>
            </a:r>
            <a:r>
              <a:rPr lang="en-IN" sz="1400" dirty="0">
                <a:solidFill>
                  <a:srgbClr val="34A853"/>
                </a:solidFill>
              </a:rPr>
              <a:t>'</a:t>
            </a:r>
            <a:r>
              <a:rPr lang="en-IN" sz="1400" dirty="0" err="1">
                <a:solidFill>
                  <a:srgbClr val="34A853"/>
                </a:solidFill>
              </a:rPr>
              <a:t>img</a:t>
            </a:r>
            <a:r>
              <a:rPr lang="en-IN" sz="1400" dirty="0">
                <a:solidFill>
                  <a:srgbClr val="34A853"/>
                </a:solidFill>
              </a:rPr>
              <a:t>'</a:t>
            </a:r>
            <a:r>
              <a:rPr lang="en-IN" sz="1400" dirty="0"/>
              <a:t>);</a:t>
            </a:r>
            <a:br>
              <a:rPr lang="en-IN" sz="1400" dirty="0"/>
            </a:br>
            <a:r>
              <a:rPr lang="en-IN" sz="1400" dirty="0"/>
              <a:t>  </a:t>
            </a:r>
            <a:r>
              <a:rPr lang="en-IN" sz="1400" dirty="0" err="1">
                <a:solidFill>
                  <a:srgbClr val="F538A0"/>
                </a:solidFill>
              </a:rPr>
              <a:t>const</a:t>
            </a:r>
            <a:r>
              <a:rPr lang="en-IN" sz="1400" dirty="0"/>
              <a:t> result = await </a:t>
            </a:r>
            <a:r>
              <a:rPr lang="en-IN" sz="1400" dirty="0" err="1"/>
              <a:t>net.classify</a:t>
            </a:r>
            <a:r>
              <a:rPr lang="en-IN" sz="1400" dirty="0"/>
              <a:t>(</a:t>
            </a:r>
            <a:r>
              <a:rPr lang="en-IN" sz="1400" dirty="0" err="1"/>
              <a:t>imgEl</a:t>
            </a:r>
            <a:r>
              <a:rPr lang="en-IN" sz="1400" dirty="0"/>
              <a:t>);</a:t>
            </a:r>
            <a:br>
              <a:rPr lang="en-IN" sz="1400" dirty="0"/>
            </a:br>
            <a:r>
              <a:rPr lang="en-IN" sz="1400" dirty="0"/>
              <a:t>  </a:t>
            </a:r>
            <a:r>
              <a:rPr lang="en-IN" sz="1400" dirty="0" err="1"/>
              <a:t>console.log</a:t>
            </a:r>
            <a:r>
              <a:rPr lang="en-IN" sz="1400" dirty="0"/>
              <a:t>(result);</a:t>
            </a:r>
            <a:br>
              <a:rPr lang="en-IN" sz="1400" dirty="0"/>
            </a:br>
            <a:r>
              <a:rPr lang="en-IN" sz="1400" dirty="0"/>
              <a:t>}</a:t>
            </a:r>
            <a:br>
              <a:rPr lang="en-IN" sz="1400" dirty="0"/>
            </a:br>
            <a:br>
              <a:rPr lang="en-IN" sz="1400" dirty="0"/>
            </a:br>
            <a:r>
              <a:rPr lang="en-IN" sz="1400" dirty="0"/>
              <a:t>app();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66602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Date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fr-FR" dirty="0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F8F090C3-0337-7548-9C18-D772DDA1FD1C}"/>
              </a:ext>
            </a:extLst>
          </p:cNvPr>
          <p:cNvSpPr txBox="1">
            <a:spLocks/>
          </p:cNvSpPr>
          <p:nvPr/>
        </p:nvSpPr>
        <p:spPr bwMode="gray">
          <a:xfrm>
            <a:off x="394022" y="454817"/>
            <a:ext cx="8426450" cy="6047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Teachable Machine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8A93A7-04A5-A24E-AA9D-DDF2D6493A4E}"/>
              </a:ext>
            </a:extLst>
          </p:cNvPr>
          <p:cNvSpPr txBox="1"/>
          <p:nvPr/>
        </p:nvSpPr>
        <p:spPr>
          <a:xfrm>
            <a:off x="431552" y="1491630"/>
            <a:ext cx="738657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Install </a:t>
            </a:r>
            <a:r>
              <a:rPr lang="en-US" sz="1400" b="1" u="sng" dirty="0"/>
              <a:t>http-server</a:t>
            </a:r>
            <a:r>
              <a:rPr lang="en-US" sz="1400" dirty="0"/>
              <a:t> </a:t>
            </a:r>
            <a:r>
              <a:rPr lang="en-US" sz="1400" dirty="0" err="1"/>
              <a:t>npm</a:t>
            </a:r>
            <a:r>
              <a:rPr lang="en-US" sz="1400" dirty="0"/>
              <a:t> module: </a:t>
            </a:r>
            <a:r>
              <a:rPr lang="en-US" sz="1400" b="1" dirty="0" err="1"/>
              <a:t>npm</a:t>
            </a:r>
            <a:r>
              <a:rPr lang="en-US" sz="1400" b="1" dirty="0"/>
              <a:t> install –g http-server</a:t>
            </a:r>
          </a:p>
          <a:p>
            <a:endParaRPr lang="en-US" sz="1400" b="1" dirty="0"/>
          </a:p>
          <a:p>
            <a:endParaRPr lang="en-US" sz="1400" b="1" dirty="0"/>
          </a:p>
          <a:p>
            <a:r>
              <a:rPr lang="en-US" sz="1400" dirty="0"/>
              <a:t>Download </a:t>
            </a:r>
            <a:r>
              <a:rPr lang="en-US" sz="1400" dirty="0" err="1"/>
              <a:t>grace_hopper.jpg</a:t>
            </a:r>
            <a:r>
              <a:rPr lang="en-US" sz="1400" dirty="0"/>
              <a:t> image from: </a:t>
            </a:r>
          </a:p>
          <a:p>
            <a:r>
              <a:rPr lang="en-US" sz="1200" dirty="0">
                <a:hlinkClick r:id="rId2"/>
              </a:rPr>
              <a:t>https://storage.googleapis.com/download.tensorflow.org/example_images/grace_hopper.jpg</a:t>
            </a:r>
            <a:endParaRPr lang="en-US" sz="12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Create folder images and save </a:t>
            </a:r>
            <a:r>
              <a:rPr lang="en-US" sz="1400" dirty="0" err="1"/>
              <a:t>grace_hopper.jpg</a:t>
            </a:r>
            <a:r>
              <a:rPr lang="en-US" sz="1400" dirty="0"/>
              <a:t> image into it</a:t>
            </a:r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03803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Date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fr-FR" dirty="0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F8F090C3-0337-7548-9C18-D772DDA1FD1C}"/>
              </a:ext>
            </a:extLst>
          </p:cNvPr>
          <p:cNvSpPr txBox="1">
            <a:spLocks/>
          </p:cNvSpPr>
          <p:nvPr/>
        </p:nvSpPr>
        <p:spPr bwMode="gray">
          <a:xfrm>
            <a:off x="394022" y="454817"/>
            <a:ext cx="8426450" cy="6047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Teachable Machine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50683B-3E00-1541-B745-5C57E9E6A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53" y="771550"/>
            <a:ext cx="3636392" cy="21425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009556-9D90-7C4A-B5FE-EA9FD4FE6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46" y="2931790"/>
            <a:ext cx="7756446" cy="16053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0CB3965-697F-0740-A3BE-1FA480589654}"/>
              </a:ext>
            </a:extLst>
          </p:cNvPr>
          <p:cNvSpPr/>
          <p:nvPr/>
        </p:nvSpPr>
        <p:spPr>
          <a:xfrm>
            <a:off x="1008945" y="4845419"/>
            <a:ext cx="64264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https://github.com/DineshChopra/AI-ML/tree/master/TeachableMachine/part1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27289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Date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fr-FR" dirty="0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F8F090C3-0337-7548-9C18-D772DDA1FD1C}"/>
              </a:ext>
            </a:extLst>
          </p:cNvPr>
          <p:cNvSpPr txBox="1">
            <a:spLocks/>
          </p:cNvSpPr>
          <p:nvPr/>
        </p:nvSpPr>
        <p:spPr bwMode="gray">
          <a:xfrm>
            <a:off x="394022" y="454817"/>
            <a:ext cx="8426450" cy="6047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Summary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132789-FCA7-1546-A600-D56BAA379A28}"/>
              </a:ext>
            </a:extLst>
          </p:cNvPr>
          <p:cNvSpPr txBox="1"/>
          <p:nvPr/>
        </p:nvSpPr>
        <p:spPr>
          <a:xfrm>
            <a:off x="355093" y="1094422"/>
            <a:ext cx="42169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Transfer Learning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Saving and Loading Models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Teachable Machine</a:t>
            </a:r>
          </a:p>
        </p:txBody>
      </p:sp>
    </p:spTree>
    <p:extLst>
      <p:ext uri="{BB962C8B-B14F-4D97-AF65-F5344CB8AC3E}">
        <p14:creationId xmlns:p14="http://schemas.microsoft.com/office/powerpoint/2010/main" val="177777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9EF2C-E1EF-FD45-9D4E-FB8BF4491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045DE76-20FD-4646-94E1-B0ADA1B3746F}"/>
              </a:ext>
            </a:extLst>
          </p:cNvPr>
          <p:cNvGrpSpPr/>
          <p:nvPr/>
        </p:nvGrpSpPr>
        <p:grpSpPr>
          <a:xfrm>
            <a:off x="273391" y="915567"/>
            <a:ext cx="8268366" cy="1041526"/>
            <a:chOff x="424703" y="5048562"/>
            <a:chExt cx="8877076" cy="129337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271B0E-F983-A94E-91CC-3EA990683BB0}"/>
                </a:ext>
              </a:extLst>
            </p:cNvPr>
            <p:cNvSpPr/>
            <p:nvPr/>
          </p:nvSpPr>
          <p:spPr>
            <a:xfrm>
              <a:off x="3205779" y="5249552"/>
              <a:ext cx="6096000" cy="67710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IN" sz="1350" dirty="0">
                  <a:hlinkClick r:id="rId2"/>
                </a:rPr>
                <a:t>https://www.udacity.com/course/intro-to-tensorflow-for-deep-learning--ud187</a:t>
              </a:r>
              <a:endParaRPr lang="en-US" sz="1350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FB93EE1-AD54-5A43-8570-281C9A976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4703" y="5048562"/>
              <a:ext cx="2404441" cy="73178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6E6B41-AFE3-DC49-89F2-148A8E7EDA93}"/>
                </a:ext>
              </a:extLst>
            </p:cNvPr>
            <p:cNvSpPr txBox="1"/>
            <p:nvPr/>
          </p:nvSpPr>
          <p:spPr>
            <a:xfrm>
              <a:off x="986715" y="5603270"/>
              <a:ext cx="134741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Free Course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DFDA83B-AA3A-2148-86F6-115FFEFA5136}"/>
              </a:ext>
            </a:extLst>
          </p:cNvPr>
          <p:cNvSpPr txBox="1"/>
          <p:nvPr/>
        </p:nvSpPr>
        <p:spPr>
          <a:xfrm>
            <a:off x="240830" y="2499742"/>
            <a:ext cx="89302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TensorFlow.js</a:t>
            </a:r>
            <a:r>
              <a:rPr lang="en-US" sz="2400" dirty="0"/>
              <a:t>   </a:t>
            </a:r>
            <a:r>
              <a:rPr lang="en-US" dirty="0"/>
              <a:t>Teachable Machine, Transfer Learning Image Classifier</a:t>
            </a:r>
          </a:p>
          <a:p>
            <a:r>
              <a:rPr lang="en-US" sz="1200" dirty="0">
                <a:hlinkClick r:id="rId4"/>
              </a:rPr>
              <a:t>https://codelabs.developers.google.com/codelabs/tensorflowjs-teachablemachine-codelab/index.html#0</a:t>
            </a:r>
            <a:endParaRPr lang="en-US" sz="1200" dirty="0"/>
          </a:p>
          <a:p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23D41EF-22B3-AD4E-AB3C-59F7C88AE47B}"/>
              </a:ext>
            </a:extLst>
          </p:cNvPr>
          <p:cNvGrpSpPr/>
          <p:nvPr/>
        </p:nvGrpSpPr>
        <p:grpSpPr>
          <a:xfrm>
            <a:off x="252586" y="3670755"/>
            <a:ext cx="8785224" cy="888937"/>
            <a:chOff x="252586" y="3670755"/>
            <a:chExt cx="8785224" cy="88893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64C3C90-5DA8-EF42-8FC6-0DF54EB0AFFA}"/>
                </a:ext>
              </a:extLst>
            </p:cNvPr>
            <p:cNvSpPr/>
            <p:nvPr/>
          </p:nvSpPr>
          <p:spPr>
            <a:xfrm>
              <a:off x="252586" y="4005694"/>
              <a:ext cx="878522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hlinkClick r:id="rId5"/>
                </a:rPr>
                <a:t>https://towardsdatascience.com/understanding-your-convolution-network-with-visualizations-a4883441533b</a:t>
              </a:r>
              <a:endParaRPr lang="en-US" sz="1200" dirty="0"/>
            </a:p>
            <a:p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D6D4EC3-0C36-0D46-8DBF-5ABBDB0F65A6}"/>
                </a:ext>
              </a:extLst>
            </p:cNvPr>
            <p:cNvSpPr txBox="1"/>
            <p:nvPr/>
          </p:nvSpPr>
          <p:spPr>
            <a:xfrm>
              <a:off x="254628" y="3670755"/>
              <a:ext cx="65939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Understanding Convolution-network with Visualizations</a:t>
              </a:r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887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9EF2C-E1EF-FD45-9D4E-FB8BF4491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1077017-F433-0845-BF2B-F5E71EE9BFC9}"/>
              </a:ext>
            </a:extLst>
          </p:cNvPr>
          <p:cNvGrpSpPr/>
          <p:nvPr/>
        </p:nvGrpSpPr>
        <p:grpSpPr>
          <a:xfrm>
            <a:off x="510848" y="1203598"/>
            <a:ext cx="7757160" cy="1104900"/>
            <a:chOff x="675640" y="1874202"/>
            <a:chExt cx="10342880" cy="14732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EBCBCDA-D7DE-F346-B7C5-BA16B1AD76E1}"/>
                </a:ext>
              </a:extLst>
            </p:cNvPr>
            <p:cNvSpPr/>
            <p:nvPr/>
          </p:nvSpPr>
          <p:spPr>
            <a:xfrm>
              <a:off x="2453640" y="2287637"/>
              <a:ext cx="8564880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350" dirty="0">
                  <a:hlinkClick r:id="rId2"/>
                </a:rPr>
                <a:t>https://colab.research.google.com/github/tensorflow/docs/blob/master/site/en/tutorials/keras/classification.ipynb#scrollTo=9ODch-OFCaW4</a:t>
              </a:r>
              <a:endParaRPr lang="en-US" sz="1350" dirty="0"/>
            </a:p>
          </p:txBody>
        </p:sp>
        <p:pic>
          <p:nvPicPr>
            <p:cNvPr id="3074" name="Picture 2" descr="Importing Data to Google Colab — the CLEAN Way | by Joos Korstanje |  Towards Data Science">
              <a:extLst>
                <a:ext uri="{FF2B5EF4-FFF2-40B4-BE49-F238E27FC236}">
                  <a16:creationId xmlns:a16="http://schemas.microsoft.com/office/drawing/2014/main" id="{0E723FB5-8A55-8D41-83CC-98F3D668C5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640" y="1874202"/>
              <a:ext cx="1473200" cy="147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398B52-D103-6048-A2C5-1BC340338C32}"/>
              </a:ext>
            </a:extLst>
          </p:cNvPr>
          <p:cNvGrpSpPr/>
          <p:nvPr/>
        </p:nvGrpSpPr>
        <p:grpSpPr>
          <a:xfrm>
            <a:off x="518160" y="915566"/>
            <a:ext cx="6451761" cy="461665"/>
            <a:chOff x="690880" y="2440706"/>
            <a:chExt cx="8602348" cy="6155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D8F7D0C-5255-B149-9853-A626778739FC}"/>
                </a:ext>
              </a:extLst>
            </p:cNvPr>
            <p:cNvSpPr txBox="1"/>
            <p:nvPr/>
          </p:nvSpPr>
          <p:spPr>
            <a:xfrm>
              <a:off x="690880" y="2440706"/>
              <a:ext cx="1779205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Tutorial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060E748-02CB-524A-9C7C-F87FD5AB59C4}"/>
                </a:ext>
              </a:extLst>
            </p:cNvPr>
            <p:cNvSpPr/>
            <p:nvPr/>
          </p:nvSpPr>
          <p:spPr>
            <a:xfrm>
              <a:off x="2468880" y="2548427"/>
              <a:ext cx="6824348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350" dirty="0">
                  <a:hlinkClick r:id="rId4"/>
                </a:rPr>
                <a:t>https://www.tensorflow.org/tutorials/keras/classification</a:t>
              </a:r>
              <a:endParaRPr lang="en-US" sz="135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045DE76-20FD-4646-94E1-B0ADA1B3746F}"/>
              </a:ext>
            </a:extLst>
          </p:cNvPr>
          <p:cNvGrpSpPr/>
          <p:nvPr/>
        </p:nvGrpSpPr>
        <p:grpSpPr>
          <a:xfrm>
            <a:off x="435769" y="2139702"/>
            <a:ext cx="6657807" cy="936103"/>
            <a:chOff x="424703" y="4980249"/>
            <a:chExt cx="8877076" cy="124813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271B0E-F983-A94E-91CC-3EA990683BB0}"/>
                </a:ext>
              </a:extLst>
            </p:cNvPr>
            <p:cNvSpPr/>
            <p:nvPr/>
          </p:nvSpPr>
          <p:spPr>
            <a:xfrm>
              <a:off x="3205779" y="5249552"/>
              <a:ext cx="6096000" cy="67710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IN" sz="1350" dirty="0">
                  <a:hlinkClick r:id="rId5"/>
                </a:rPr>
                <a:t>https://www.udacity.com/course/intro-to-tensorflow-for-deep-learning--ud187</a:t>
              </a:r>
              <a:endParaRPr lang="en-US" sz="1350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FB93EE1-AD54-5A43-8570-281C9A976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4703" y="4980249"/>
              <a:ext cx="2628900" cy="8001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6E6B41-AFE3-DC49-89F2-148A8E7EDA93}"/>
                </a:ext>
              </a:extLst>
            </p:cNvPr>
            <p:cNvSpPr txBox="1"/>
            <p:nvPr/>
          </p:nvSpPr>
          <p:spPr>
            <a:xfrm>
              <a:off x="986715" y="5489722"/>
              <a:ext cx="14732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Free Course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9427792-3937-204C-8225-6D68AD78DA7F}"/>
              </a:ext>
            </a:extLst>
          </p:cNvPr>
          <p:cNvGrpSpPr/>
          <p:nvPr/>
        </p:nvGrpSpPr>
        <p:grpSpPr>
          <a:xfrm>
            <a:off x="485772" y="3147814"/>
            <a:ext cx="6432610" cy="850777"/>
            <a:chOff x="833437" y="5039052"/>
            <a:chExt cx="8576813" cy="113437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777378-0358-3340-ADAD-2C79B0F89F7D}"/>
                </a:ext>
              </a:extLst>
            </p:cNvPr>
            <p:cNvSpPr/>
            <p:nvPr/>
          </p:nvSpPr>
          <p:spPr>
            <a:xfrm>
              <a:off x="845370" y="5496314"/>
              <a:ext cx="8564880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350" dirty="0">
                  <a:hlinkClick r:id="rId7"/>
                </a:rPr>
                <a:t>https://www.youtube.com/playlist?list=PLZHQObOWTQDNU6R1_67000Dx_ZCJB-3pi</a:t>
              </a:r>
              <a:endParaRPr lang="en-US" sz="135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9FBA1D5-1EDE-4D4A-8ED9-CFDD9282DAF4}"/>
                </a:ext>
              </a:extLst>
            </p:cNvPr>
            <p:cNvSpPr txBox="1"/>
            <p:nvPr/>
          </p:nvSpPr>
          <p:spPr>
            <a:xfrm>
              <a:off x="833437" y="5039052"/>
              <a:ext cx="6271973" cy="615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How Neural Network Works ?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3600414-9DDF-ED44-AE6E-695CD4741AEC}"/>
              </a:ext>
            </a:extLst>
          </p:cNvPr>
          <p:cNvGrpSpPr/>
          <p:nvPr/>
        </p:nvGrpSpPr>
        <p:grpSpPr>
          <a:xfrm>
            <a:off x="475295" y="4299942"/>
            <a:ext cx="7749848" cy="839212"/>
            <a:chOff x="633726" y="5827319"/>
            <a:chExt cx="10333131" cy="111895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D36D182-D98C-0A45-BEBD-47891FDE8CBE}"/>
                </a:ext>
              </a:extLst>
            </p:cNvPr>
            <p:cNvSpPr/>
            <p:nvPr/>
          </p:nvSpPr>
          <p:spPr>
            <a:xfrm>
              <a:off x="647695" y="5827319"/>
              <a:ext cx="9344867" cy="615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2400" dirty="0"/>
                <a:t>MIT Introduction to Deep Learning | 6.S191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514B30B-6AA9-D64D-8F82-4ADFBBFFF890}"/>
                </a:ext>
              </a:extLst>
            </p:cNvPr>
            <p:cNvSpPr/>
            <p:nvPr/>
          </p:nvSpPr>
          <p:spPr>
            <a:xfrm>
              <a:off x="633726" y="6269161"/>
              <a:ext cx="10333131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350" dirty="0">
                  <a:hlinkClick r:id="rId8"/>
                </a:rPr>
                <a:t>https://www.youtube.com/watch?v=njKP3FqW3Sk&amp;list=PLtBw6njQRU-rwp5__7C0oIVt26ZgjG9NI</a:t>
              </a:r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414788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 for qna">
            <a:extLst>
              <a:ext uri="{FF2B5EF4-FFF2-40B4-BE49-F238E27FC236}">
                <a16:creationId xmlns:a16="http://schemas.microsoft.com/office/drawing/2014/main" id="{F5F5DF95-8D95-9C41-BC3C-8A510AA00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369" y="1419622"/>
            <a:ext cx="7055755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B43C0A-C801-9344-890B-D62D7821C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5" y="179337"/>
            <a:ext cx="3948383" cy="153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92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ankyou High Res Stock Images | Shutterstock">
            <a:extLst>
              <a:ext uri="{FF2B5EF4-FFF2-40B4-BE49-F238E27FC236}">
                <a16:creationId xmlns:a16="http://schemas.microsoft.com/office/drawing/2014/main" id="{211F1D6C-5E55-6D4A-8665-9ACC334F6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67" y="892409"/>
            <a:ext cx="7336067" cy="335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924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Date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fr-FR" dirty="0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F8F090C3-0337-7548-9C18-D772DDA1FD1C}"/>
              </a:ext>
            </a:extLst>
          </p:cNvPr>
          <p:cNvSpPr txBox="1">
            <a:spLocks/>
          </p:cNvSpPr>
          <p:nvPr/>
        </p:nvSpPr>
        <p:spPr bwMode="gray">
          <a:xfrm>
            <a:off x="394022" y="454817"/>
            <a:ext cx="8426450" cy="6047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132789-FCA7-1546-A600-D56BAA379A28}"/>
              </a:ext>
            </a:extLst>
          </p:cNvPr>
          <p:cNvSpPr txBox="1"/>
          <p:nvPr/>
        </p:nvSpPr>
        <p:spPr>
          <a:xfrm>
            <a:off x="355093" y="1094422"/>
            <a:ext cx="42169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Transfer Learning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Saving and Loading Models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Teachable Machine</a:t>
            </a:r>
          </a:p>
        </p:txBody>
      </p:sp>
    </p:spTree>
    <p:extLst>
      <p:ext uri="{BB962C8B-B14F-4D97-AF65-F5344CB8AC3E}">
        <p14:creationId xmlns:p14="http://schemas.microsoft.com/office/powerpoint/2010/main" val="81943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B05EA54-2FFE-4241-9F7D-333FCAD5E9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1142710"/>
              </p:ext>
            </p:extLst>
          </p:nvPr>
        </p:nvGraphicFramePr>
        <p:xfrm>
          <a:off x="611560" y="915567"/>
          <a:ext cx="8095470" cy="181144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98499">
                  <a:extLst>
                    <a:ext uri="{9D8B030D-6E8A-4147-A177-3AD203B41FA5}">
                      <a16:colId xmlns:a16="http://schemas.microsoft.com/office/drawing/2014/main" val="288704250"/>
                    </a:ext>
                  </a:extLst>
                </a:gridCol>
                <a:gridCol w="1214786">
                  <a:extLst>
                    <a:ext uri="{9D8B030D-6E8A-4147-A177-3AD203B41FA5}">
                      <a16:colId xmlns:a16="http://schemas.microsoft.com/office/drawing/2014/main" val="765792564"/>
                    </a:ext>
                  </a:extLst>
                </a:gridCol>
                <a:gridCol w="2276074">
                  <a:extLst>
                    <a:ext uri="{9D8B030D-6E8A-4147-A177-3AD203B41FA5}">
                      <a16:colId xmlns:a16="http://schemas.microsoft.com/office/drawing/2014/main" val="3460164600"/>
                    </a:ext>
                  </a:extLst>
                </a:gridCol>
                <a:gridCol w="2087017">
                  <a:extLst>
                    <a:ext uri="{9D8B030D-6E8A-4147-A177-3AD203B41FA5}">
                      <a16:colId xmlns:a16="http://schemas.microsoft.com/office/drawing/2014/main" val="2895078889"/>
                    </a:ext>
                  </a:extLst>
                </a:gridCol>
                <a:gridCol w="1619094">
                  <a:extLst>
                    <a:ext uri="{9D8B030D-6E8A-4147-A177-3AD203B41FA5}">
                      <a16:colId xmlns:a16="http://schemas.microsoft.com/office/drawing/2014/main" val="735663131"/>
                    </a:ext>
                  </a:extLst>
                </a:gridCol>
              </a:tblGrid>
              <a:tr h="585547">
                <a:tc>
                  <a:txBody>
                    <a:bodyPr/>
                    <a:lstStyle/>
                    <a:p>
                      <a:r>
                        <a:rPr lang="en-IN" sz="1100" dirty="0"/>
                        <a:t>Rev No.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IN" sz="1100" dirty="0"/>
                        <a:t>Date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IN" sz="1100" dirty="0"/>
                        <a:t>Description of Change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IN" sz="1100" dirty="0"/>
                        <a:t>Author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IN" sz="1100" dirty="0"/>
                        <a:t>Review and Approved By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91961590"/>
                  </a:ext>
                </a:extLst>
              </a:tr>
              <a:tr h="562472">
                <a:tc>
                  <a:txBody>
                    <a:bodyPr/>
                    <a:lstStyle/>
                    <a:p>
                      <a:r>
                        <a:rPr lang="en-IN" sz="1100" dirty="0"/>
                        <a:t>1.0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IN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IN" sz="1100" dirty="0"/>
                        <a:t>Initial Draft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IN" sz="1100" dirty="0"/>
                        <a:t>Dinesh Chopra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IN" sz="1100" dirty="0"/>
                        <a:t>Tanmoy B (L&amp;D)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2007181462"/>
                  </a:ext>
                </a:extLst>
              </a:tr>
              <a:tr h="331715">
                <a:tc>
                  <a:txBody>
                    <a:bodyPr/>
                    <a:lstStyle/>
                    <a:p>
                      <a:r>
                        <a:rPr lang="en-IN" sz="1100"/>
                        <a:t>2.0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IN" sz="110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IN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IN" sz="1100" dirty="0"/>
                        <a:t>Dinesh Chopra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IN" sz="110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510721430"/>
                  </a:ext>
                </a:extLst>
              </a:tr>
              <a:tr h="331715">
                <a:tc>
                  <a:txBody>
                    <a:bodyPr/>
                    <a:lstStyle/>
                    <a:p>
                      <a:endParaRPr lang="en-IN" sz="110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IN" sz="110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IN" sz="110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IN" sz="110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IN" sz="11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173214338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06E08B37-9F8E-4B1A-B539-57147EAF5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REVISION HISTORY</a:t>
            </a:r>
          </a:p>
        </p:txBody>
      </p:sp>
    </p:spTree>
    <p:extLst>
      <p:ext uri="{BB962C8B-B14F-4D97-AF65-F5344CB8AC3E}">
        <p14:creationId xmlns:p14="http://schemas.microsoft.com/office/powerpoint/2010/main" val="424821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noProof="0"/>
              <a:t>Date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fr-FR" noProof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noProof="0" smtClean="0"/>
              <a:pPr/>
              <a:t>31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11191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Date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fr-FR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132789-FCA7-1546-A600-D56BAA379A28}"/>
              </a:ext>
            </a:extLst>
          </p:cNvPr>
          <p:cNvSpPr txBox="1"/>
          <p:nvPr/>
        </p:nvSpPr>
        <p:spPr>
          <a:xfrm>
            <a:off x="355093" y="1304637"/>
            <a:ext cx="668157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Intro of AI / ML and Deep Learning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Intro of Google </a:t>
            </a:r>
            <a:r>
              <a:rPr lang="en-US" dirty="0" err="1"/>
              <a:t>Colab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Intro of TensorFlow 2.x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Practical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Convert Celsius Temp into </a:t>
            </a:r>
            <a:r>
              <a:rPr lang="en-US" dirty="0" err="1"/>
              <a:t>Farhnite</a:t>
            </a:r>
            <a:r>
              <a:rPr lang="en-US" dirty="0"/>
              <a:t> Temp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Image Classification with Fashion MNIST Dataset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512EE1-F929-F843-8B31-1876DE585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83" y="-20539"/>
            <a:ext cx="9144000" cy="98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10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Date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fr-FR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132789-FCA7-1546-A600-D56BAA379A28}"/>
              </a:ext>
            </a:extLst>
          </p:cNvPr>
          <p:cNvSpPr txBox="1"/>
          <p:nvPr/>
        </p:nvSpPr>
        <p:spPr>
          <a:xfrm>
            <a:off x="355093" y="1131590"/>
            <a:ext cx="8461932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Intro of CNN – Convolutional Neural Network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Convolution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Pooling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Practical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Image classification with Fashion MNIST Dataset by using </a:t>
            </a:r>
            <a:r>
              <a:rPr lang="en-US" sz="2400" u="sng" dirty="0">
                <a:solidFill>
                  <a:schemeClr val="tx2"/>
                </a:solidFill>
              </a:rPr>
              <a:t>CNN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Image classification with Cat vs Dogs Dataset by using </a:t>
            </a:r>
            <a:r>
              <a:rPr lang="en-US" sz="2400" u="sng" dirty="0">
                <a:solidFill>
                  <a:schemeClr val="tx2"/>
                </a:solidFill>
              </a:rPr>
              <a:t>CNN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512EE1-F929-F843-8B31-1876DE585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83" y="-20539"/>
            <a:ext cx="9144000" cy="98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Date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fr-FR" dirty="0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F8F090C3-0337-7548-9C18-D772DDA1FD1C}"/>
              </a:ext>
            </a:extLst>
          </p:cNvPr>
          <p:cNvSpPr txBox="1">
            <a:spLocks/>
          </p:cNvSpPr>
          <p:nvPr/>
        </p:nvSpPr>
        <p:spPr bwMode="gray">
          <a:xfrm>
            <a:off x="394022" y="454817"/>
            <a:ext cx="8426450" cy="6047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Transfer Learning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CC0DEE-01C3-3D45-AD51-B6978D15B72C}"/>
              </a:ext>
            </a:extLst>
          </p:cNvPr>
          <p:cNvSpPr/>
          <p:nvPr/>
        </p:nvSpPr>
        <p:spPr>
          <a:xfrm>
            <a:off x="355093" y="1060748"/>
            <a:ext cx="76688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A technique that reuses a model that was created by machine learning experts and that has already been trained on a large dataset.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86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Date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fr-FR" dirty="0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F8F090C3-0337-7548-9C18-D772DDA1FD1C}"/>
              </a:ext>
            </a:extLst>
          </p:cNvPr>
          <p:cNvSpPr txBox="1">
            <a:spLocks/>
          </p:cNvSpPr>
          <p:nvPr/>
        </p:nvSpPr>
        <p:spPr bwMode="gray">
          <a:xfrm>
            <a:off x="394022" y="454817"/>
            <a:ext cx="8426450" cy="6047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Transfer Learning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AEDDB-15EA-FB46-B533-5FA34FAF6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491" y="0"/>
            <a:ext cx="5317487" cy="1280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62807B-EB57-A149-94B8-8E2ED3733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1394818"/>
            <a:ext cx="6171406" cy="312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3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Date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fr-FR" dirty="0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F8F090C3-0337-7548-9C18-D772DDA1FD1C}"/>
              </a:ext>
            </a:extLst>
          </p:cNvPr>
          <p:cNvSpPr txBox="1">
            <a:spLocks/>
          </p:cNvSpPr>
          <p:nvPr/>
        </p:nvSpPr>
        <p:spPr bwMode="gray">
          <a:xfrm>
            <a:off x="394022" y="454817"/>
            <a:ext cx="8426450" cy="6047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Transfer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515856-9ACF-694A-8A99-F9E1C17C3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7198"/>
            <a:ext cx="9144000" cy="368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757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Date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fr-FR" dirty="0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F8F090C3-0337-7548-9C18-D772DDA1FD1C}"/>
              </a:ext>
            </a:extLst>
          </p:cNvPr>
          <p:cNvSpPr txBox="1">
            <a:spLocks/>
          </p:cNvSpPr>
          <p:nvPr/>
        </p:nvSpPr>
        <p:spPr bwMode="gray">
          <a:xfrm>
            <a:off x="250006" y="94777"/>
            <a:ext cx="8426450" cy="6047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Transfer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D67AF2-FE23-1546-8576-0BA91338B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91" y="425860"/>
            <a:ext cx="2731457" cy="40180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9E67B3-D0A3-834B-B010-85FC7C704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619" y="1919290"/>
            <a:ext cx="1259421" cy="11569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522996-E7B6-F441-98B2-431AE2D7C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20" y="478980"/>
            <a:ext cx="2639466" cy="410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00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ltran">
  <a:themeElements>
    <a:clrScheme name="Altran Palette">
      <a:dk1>
        <a:sysClr val="windowText" lastClr="000000"/>
      </a:dk1>
      <a:lt1>
        <a:srgbClr val="FFFFFF"/>
      </a:lt1>
      <a:dk2>
        <a:srgbClr val="007EAF"/>
      </a:dk2>
      <a:lt2>
        <a:srgbClr val="5F509B"/>
      </a:lt2>
      <a:accent1>
        <a:srgbClr val="EB5F1E"/>
      </a:accent1>
      <a:accent2>
        <a:srgbClr val="FAEB46"/>
      </a:accent2>
      <a:accent3>
        <a:srgbClr val="E12364"/>
      </a:accent3>
      <a:accent4>
        <a:srgbClr val="464B69"/>
      </a:accent4>
      <a:accent5>
        <a:srgbClr val="00B4B9"/>
      </a:accent5>
      <a:accent6>
        <a:srgbClr val="5FC3EB"/>
      </a:accent6>
      <a:hlink>
        <a:srgbClr val="007EAF"/>
      </a:hlink>
      <a:folHlink>
        <a:srgbClr val="007EAF"/>
      </a:folHlink>
    </a:clrScheme>
    <a:fontScheme name="Standard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tran_PPT_16-9_New-1.potx.pptm" id="{19A5CF57-26B4-4752-ACA8-FC66687AC9B7}" vid="{ED34331F-EF53-4739-AB9B-EB7C1A01EFE6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9B8DBE6F590248A0006EF8921BC53E" ma:contentTypeVersion="1" ma:contentTypeDescription="Create a new document." ma:contentTypeScope="" ma:versionID="517ad925a5bd2db6ef59e83ef8462d97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23ecbb62f0a4183bfdd6430d5768dd8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8B1323A-56E9-4DB2-9740-3A4855D97C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B0F14D8-2676-43CC-95D4-EB701EEE9CA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C3F7C12B-DEBA-49BE-B24C-AB2A1128725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Altran PowerPoint Template</Template>
  <TotalTime>48637</TotalTime>
  <Words>1139</Words>
  <Application>Microsoft Macintosh PowerPoint</Application>
  <PresentationFormat>On-screen Show (16:9)</PresentationFormat>
  <Paragraphs>205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Arial Black</vt:lpstr>
      <vt:lpstr>Calibri</vt:lpstr>
      <vt:lpstr>Roboto</vt:lpstr>
      <vt:lpstr>Verdana</vt:lpstr>
      <vt:lpstr>Wingdings</vt:lpstr>
      <vt:lpstr>Altran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Transfer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Resources</vt:lpstr>
      <vt:lpstr>PowerPoint Presentation</vt:lpstr>
      <vt:lpstr>PowerPoint Presentation</vt:lpstr>
      <vt:lpstr>REVISION HISTORY</vt:lpstr>
      <vt:lpstr>PowerPoint Presentation</vt:lpstr>
    </vt:vector>
  </TitlesOfParts>
  <Manager>Altran</Manager>
  <Company>Altran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Altran</dc:subject>
  <dc:creator>Preethika Amaladhas</dc:creator>
  <cp:lastModifiedBy>Dinesh Chopra</cp:lastModifiedBy>
  <cp:revision>86</cp:revision>
  <dcterms:created xsi:type="dcterms:W3CDTF">2020-05-08T04:42:33Z</dcterms:created>
  <dcterms:modified xsi:type="dcterms:W3CDTF">2021-05-17T07:41:22Z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0x0101000D9B8DBE6F590248A0006EF8921BC53E</vt:lpwstr>
  </property>
</Properties>
</file>